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58" r:id="rId7"/>
    <p:sldId id="259" r:id="rId8"/>
    <p:sldId id="261" r:id="rId9"/>
    <p:sldId id="272" r:id="rId10"/>
    <p:sldId id="262" r:id="rId11"/>
    <p:sldId id="273" r:id="rId12"/>
    <p:sldId id="274" r:id="rId13"/>
    <p:sldId id="275" r:id="rId14"/>
    <p:sldId id="263" r:id="rId15"/>
    <p:sldId id="264" r:id="rId16"/>
    <p:sldId id="265" r:id="rId17"/>
    <p:sldId id="266" r:id="rId18"/>
    <p:sldId id="267" r:id="rId19"/>
    <p:sldId id="276" r:id="rId20"/>
    <p:sldId id="277" r:id="rId21"/>
    <p:sldId id="367" r:id="rId22"/>
    <p:sldId id="278" r:id="rId23"/>
    <p:sldId id="279" r:id="rId24"/>
    <p:sldId id="281" r:id="rId25"/>
    <p:sldId id="282" r:id="rId26"/>
    <p:sldId id="283" r:id="rId27"/>
    <p:sldId id="284" r:id="rId28"/>
    <p:sldId id="370" r:id="rId29"/>
    <p:sldId id="371" r:id="rId30"/>
    <p:sldId id="372" r:id="rId31"/>
    <p:sldId id="373" r:id="rId32"/>
    <p:sldId id="286" r:id="rId33"/>
    <p:sldId id="287" r:id="rId34"/>
    <p:sldId id="288" r:id="rId35"/>
    <p:sldId id="304"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280" r:id="rId52"/>
    <p:sldId id="368" r:id="rId53"/>
    <p:sldId id="374" r:id="rId54"/>
    <p:sldId id="369" r:id="rId55"/>
    <p:sldId id="309" r:id="rId56"/>
    <p:sldId id="305" r:id="rId57"/>
    <p:sldId id="306" r:id="rId58"/>
    <p:sldId id="307" r:id="rId59"/>
    <p:sldId id="308" r:id="rId60"/>
    <p:sldId id="311" r:id="rId61"/>
    <p:sldId id="375" r:id="rId62"/>
    <p:sldId id="376" r:id="rId63"/>
    <p:sldId id="377"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7" r:id="rId94"/>
    <p:sldId id="348" r:id="rId95"/>
    <p:sldId id="349" r:id="rId96"/>
    <p:sldId id="350" r:id="rId97"/>
    <p:sldId id="351" r:id="rId98"/>
    <p:sldId id="352" r:id="rId99"/>
    <p:sldId id="353" r:id="rId100"/>
    <p:sldId id="354" r:id="rId101"/>
    <p:sldId id="341" r:id="rId102"/>
    <p:sldId id="342" r:id="rId103"/>
    <p:sldId id="343" r:id="rId104"/>
    <p:sldId id="344" r:id="rId105"/>
    <p:sldId id="345" r:id="rId106"/>
    <p:sldId id="346" r:id="rId107"/>
    <p:sldId id="355" r:id="rId108"/>
    <p:sldId id="356" r:id="rId109"/>
    <p:sldId id="357" r:id="rId110"/>
    <p:sldId id="358" r:id="rId111"/>
    <p:sldId id="359" r:id="rId112"/>
    <p:sldId id="360" r:id="rId113"/>
    <p:sldId id="361" r:id="rId114"/>
    <p:sldId id="362" r:id="rId115"/>
    <p:sldId id="363" r:id="rId116"/>
    <p:sldId id="364" r:id="rId117"/>
    <p:sldId id="365" r:id="rId118"/>
    <p:sldId id="366"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A9FC537-B997-43CC-8164-F6BA2D29491F}" type="datetimeFigureOut">
              <a:rPr lang="en-IN" smtClean="0"/>
              <a:t>22-10-2024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163338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A9FC537-B997-43CC-8164-F6BA2D29491F}" type="datetimeFigureOut">
              <a:rPr lang="en-IN" smtClean="0"/>
              <a:t>22-10-2024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265608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A9FC537-B997-43CC-8164-F6BA2D29491F}" type="datetimeFigureOut">
              <a:rPr lang="en-IN" smtClean="0"/>
              <a:t>22-10-2024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186380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A9FC537-B997-43CC-8164-F6BA2D29491F}" type="datetimeFigureOut">
              <a:rPr lang="en-IN" smtClean="0"/>
              <a:t>22-10-2024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215845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FC537-B997-43CC-8164-F6BA2D29491F}" type="datetimeFigureOut">
              <a:rPr lang="en-IN" smtClean="0"/>
              <a:t>22-10-2024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312061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A9FC537-B997-43CC-8164-F6BA2D29491F}" type="datetimeFigureOut">
              <a:rPr lang="en-IN" smtClean="0"/>
              <a:t>22-10-2024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286545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A9FC537-B997-43CC-8164-F6BA2D29491F}" type="datetimeFigureOut">
              <a:rPr lang="en-IN" smtClean="0"/>
              <a:t>22-10-2024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20561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A9FC537-B997-43CC-8164-F6BA2D29491F}" type="datetimeFigureOut">
              <a:rPr lang="en-IN" smtClean="0"/>
              <a:t>22-10-2024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328318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FC537-B997-43CC-8164-F6BA2D29491F}" type="datetimeFigureOut">
              <a:rPr lang="en-IN" smtClean="0"/>
              <a:t>22-10-2024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124627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FC537-B997-43CC-8164-F6BA2D29491F}" type="datetimeFigureOut">
              <a:rPr lang="en-IN" smtClean="0"/>
              <a:t>22-10-2024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176787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FC537-B997-43CC-8164-F6BA2D29491F}" type="datetimeFigureOut">
              <a:rPr lang="en-IN" smtClean="0"/>
              <a:t>22-10-2024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8D90BEE-3FA9-4D99-BE37-CC91F90A6379}" type="slidenum">
              <a:rPr lang="en-IN" smtClean="0"/>
              <a:t>‹#›</a:t>
            </a:fld>
            <a:endParaRPr lang="en-IN"/>
          </a:p>
        </p:txBody>
      </p:sp>
    </p:spTree>
    <p:extLst>
      <p:ext uri="{BB962C8B-B14F-4D97-AF65-F5344CB8AC3E}">
        <p14:creationId xmlns:p14="http://schemas.microsoft.com/office/powerpoint/2010/main" val="392642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FC537-B997-43CC-8164-F6BA2D29491F}" type="datetimeFigureOut">
              <a:rPr lang="en-IN" smtClean="0"/>
              <a:t>22-10-2024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90BEE-3FA9-4D99-BE37-CC91F90A6379}" type="slidenum">
              <a:rPr lang="en-IN" smtClean="0"/>
              <a:t>‹#›</a:t>
            </a:fld>
            <a:endParaRPr lang="en-IN"/>
          </a:p>
        </p:txBody>
      </p:sp>
    </p:spTree>
    <p:extLst>
      <p:ext uri="{BB962C8B-B14F-4D97-AF65-F5344CB8AC3E}">
        <p14:creationId xmlns:p14="http://schemas.microsoft.com/office/powerpoint/2010/main" val="307915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J9slIBECva4"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8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UNIT-V</a:t>
            </a:r>
            <a:endParaRPr lang="en-IN" dirty="0"/>
          </a:p>
        </p:txBody>
      </p:sp>
    </p:spTree>
    <p:extLst>
      <p:ext uri="{BB962C8B-B14F-4D97-AF65-F5344CB8AC3E}">
        <p14:creationId xmlns:p14="http://schemas.microsoft.com/office/powerpoint/2010/main" val="62750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94" y="632679"/>
            <a:ext cx="11698310" cy="3785652"/>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Power electronic inverters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 inverter is a solid state device that converts DC to AC at a desired voltage and frequency.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DG technologies that generate either DC (wind, fuel cells and photovoltaic) or non-power frequency AC (micro turbines) must use an inverter to interface with power systems.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inverter technology has changed from the early </a:t>
            </a:r>
            <a:r>
              <a:rPr lang="en-US" sz="2400" dirty="0" err="1" smtClean="0">
                <a:latin typeface="Times New Roman" panose="02020603050405020304" pitchFamily="18" charset="0"/>
                <a:cs typeface="Times New Roman" panose="02020603050405020304" pitchFamily="18" charset="0"/>
              </a:rPr>
              <a:t>thyristor</a:t>
            </a:r>
            <a:r>
              <a:rPr lang="en-US" sz="2400" dirty="0" smtClean="0">
                <a:latin typeface="Times New Roman" panose="02020603050405020304" pitchFamily="18" charset="0"/>
                <a:cs typeface="Times New Roman" panose="02020603050405020304" pitchFamily="18" charset="0"/>
              </a:rPr>
              <a:t>-based, line commutated inverters to switched PWM inverters using insulated gate bipolar transistor (IGBT) switches.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shift in technology has greatly reduced the amount of harmonics injected by these inverters to the utility system.</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66163" y="4418331"/>
            <a:ext cx="11208912" cy="1569660"/>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Power electronic inverters produce power at unity power factor to allow the full current-carrying capability of the switch to be used for delivering active power.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When trouble is detected, the inverter can be switched off very quickly (in milliseconds) unlike the rotating machines which may require several cycles to respond</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954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11273300" cy="1569660"/>
          </a:xfrm>
          <a:prstGeom prst="rect">
            <a:avLst/>
          </a:prstGeom>
        </p:spPr>
        <p:txBody>
          <a:bodyPr wrap="square">
            <a:spAutoFit/>
          </a:bodyPr>
          <a:lstStyle/>
          <a:p>
            <a:pPr algn="just"/>
            <a:r>
              <a:rPr lang="en-IN" sz="2400" b="1" dirty="0" smtClean="0">
                <a:latin typeface="Times New Roman" pitchFamily="18" charset="0"/>
                <a:cs typeface="Times New Roman" pitchFamily="18" charset="0"/>
              </a:rPr>
              <a:t>Forward Market</a:t>
            </a:r>
          </a:p>
          <a:p>
            <a:pPr algn="just">
              <a:buFont typeface="Arial" pitchFamily="34" charset="0"/>
              <a:buChar char="•"/>
            </a:pPr>
            <a:r>
              <a:rPr lang="en-IN" sz="2400" dirty="0" smtClean="0">
                <a:latin typeface="Times New Roman" pitchFamily="18" charset="0"/>
                <a:cs typeface="Times New Roman" pitchFamily="18" charset="0"/>
              </a:rPr>
              <a:t>A forward market is a marketplace that offers financial instruments that are priced in advance for future delivery. It tends to be referenced as the foreign exchange market, but it can also apply to securities, commodities, and interest rates</a:t>
            </a:r>
            <a:endParaRPr lang="en-IN" sz="2400" dirty="0">
              <a:latin typeface="Times New Roman" pitchFamily="18" charset="0"/>
              <a:cs typeface="Times New Roman" pitchFamily="18" charset="0"/>
            </a:endParaRPr>
          </a:p>
        </p:txBody>
      </p:sp>
      <p:sp>
        <p:nvSpPr>
          <p:cNvPr id="3" name="Rectangle 2"/>
          <p:cNvSpPr/>
          <p:nvPr/>
        </p:nvSpPr>
        <p:spPr>
          <a:xfrm>
            <a:off x="467544" y="2348880"/>
            <a:ext cx="11392360" cy="1569660"/>
          </a:xfrm>
          <a:prstGeom prst="rect">
            <a:avLst/>
          </a:prstGeom>
        </p:spPr>
        <p:txBody>
          <a:bodyPr wrap="square">
            <a:spAutoFit/>
          </a:bodyPr>
          <a:lstStyle/>
          <a:p>
            <a:pPr algn="just">
              <a:buFont typeface="Arial" pitchFamily="34" charset="0"/>
              <a:buChar char="•"/>
            </a:pPr>
            <a:r>
              <a:rPr lang="en-IN" sz="2400" dirty="0" smtClean="0">
                <a:latin typeface="Times New Roman" pitchFamily="18" charset="0"/>
                <a:cs typeface="Times New Roman" pitchFamily="18" charset="0"/>
              </a:rPr>
              <a:t>Forward markets facilitate the exchange of forward and futures contracts, setting the price of a delivered asset or financial instrument.</a:t>
            </a:r>
          </a:p>
          <a:p>
            <a:pPr algn="just">
              <a:buFont typeface="Arial" pitchFamily="34" charset="0"/>
              <a:buChar char="•"/>
            </a:pPr>
            <a:r>
              <a:rPr lang="en-IN" sz="2400" dirty="0" smtClean="0">
                <a:latin typeface="Times New Roman" pitchFamily="18" charset="0"/>
                <a:cs typeface="Times New Roman" pitchFamily="18" charset="0"/>
              </a:rPr>
              <a:t>Forward contract pricing is based on the difference in interest rates between two currencies being traded, particularly within FX.</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35767205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548680"/>
            <a:ext cx="11724456" cy="2016224"/>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251519" y="2636912"/>
            <a:ext cx="12472807" cy="3384376"/>
          </a:xfrm>
          <a:prstGeom prst="rect">
            <a:avLst/>
          </a:prstGeom>
          <a:noFill/>
          <a:ln w="9525">
            <a:noFill/>
            <a:miter lim="800000"/>
            <a:headEnd/>
            <a:tailEnd/>
          </a:ln>
        </p:spPr>
      </p:pic>
    </p:spTree>
    <p:extLst>
      <p:ext uri="{BB962C8B-B14F-4D97-AF65-F5344CB8AC3E}">
        <p14:creationId xmlns:p14="http://schemas.microsoft.com/office/powerpoint/2010/main" val="21639004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9512" y="332656"/>
            <a:ext cx="12012488" cy="2304256"/>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179512" y="2374710"/>
            <a:ext cx="12183537" cy="4483290"/>
          </a:xfrm>
          <a:prstGeom prst="rect">
            <a:avLst/>
          </a:prstGeom>
          <a:noFill/>
          <a:ln w="9525">
            <a:noFill/>
            <a:miter lim="800000"/>
            <a:headEnd/>
            <a:tailEnd/>
          </a:ln>
        </p:spPr>
      </p:pic>
    </p:spTree>
    <p:extLst>
      <p:ext uri="{BB962C8B-B14F-4D97-AF65-F5344CB8AC3E}">
        <p14:creationId xmlns:p14="http://schemas.microsoft.com/office/powerpoint/2010/main" val="1751850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95536" y="764704"/>
            <a:ext cx="11136822" cy="5328592"/>
          </a:xfrm>
          <a:prstGeom prst="rect">
            <a:avLst/>
          </a:prstGeom>
          <a:noFill/>
          <a:ln w="9525">
            <a:noFill/>
            <a:miter lim="800000"/>
            <a:headEnd/>
            <a:tailEnd/>
          </a:ln>
        </p:spPr>
      </p:pic>
    </p:spTree>
    <p:extLst>
      <p:ext uri="{BB962C8B-B14F-4D97-AF65-F5344CB8AC3E}">
        <p14:creationId xmlns:p14="http://schemas.microsoft.com/office/powerpoint/2010/main" val="15469302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453" y="983186"/>
            <a:ext cx="11309445"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transmission and distribution, liberalization played a very important role which led restructuring of the electricity sector from traditional vertical utilities into new different participants devoted to specific activities such as generation and retailing</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Due to deregulation in electricity supply system, new structure and new relation set up between the participants to enhance progressive decoupling such as the flow of money and flow electricity power</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796119" y="376282"/>
            <a:ext cx="10586114"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Impact </a:t>
            </a:r>
            <a:r>
              <a:rPr lang="en-US" sz="2400" b="1" dirty="0">
                <a:latin typeface="Times New Roman" panose="02020603050405020304" pitchFamily="18" charset="0"/>
                <a:cs typeface="Times New Roman" panose="02020603050405020304" pitchFamily="18" charset="0"/>
              </a:rPr>
              <a:t>of distributed generation penetration in deregulated electricity </a:t>
            </a:r>
            <a:r>
              <a:rPr lang="en-US" sz="2400" b="1" dirty="0" smtClean="0">
                <a:latin typeface="Times New Roman" panose="02020603050405020304" pitchFamily="18" charset="0"/>
                <a:cs typeface="Times New Roman" panose="02020603050405020304" pitchFamily="18" charset="0"/>
              </a:rPr>
              <a:t>market</a:t>
            </a:r>
            <a:endParaRPr lang="en-IN"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434453" y="3291510"/>
            <a:ext cx="10913660" cy="341632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deregulated electricity market, companies want maximum benefits as well as security from cheaper source. Such situation creates extra burden on supply system in term of overloading and congestions of a particular corridors by which the transmission network is affected.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Excessive </a:t>
            </a:r>
            <a:r>
              <a:rPr lang="en-US" sz="2400" dirty="0">
                <a:latin typeface="Times New Roman" panose="02020603050405020304" pitchFamily="18" charset="0"/>
                <a:cs typeface="Times New Roman" panose="02020603050405020304" pitchFamily="18" charset="0"/>
              </a:rPr>
              <a:t>use may violate line flow, which would be a dangerous practice leading to voltage instability and thus further weakening system security.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the system can be adequately exploited and their available transfer needs to be determined, so that available transfer capabilities ensure the reliability of the system can be maintained.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8507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164" y="613854"/>
            <a:ext cx="11132024"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Due to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factors, such as market liberalization, increased customer demand, development of new technologies, constraints without effecting new transmission line and changing climate, resulted a new interest in distribution generations</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23164" y="2001882"/>
            <a:ext cx="11132024"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open options for market players to select suitable DG technology in changing market condition by the flexible ways. Due to enhancement and innovation of technology, flexible DG has more options in liberalized electricity market</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Changing economic environment also boost the flexible DGs market. As there is small size and less period of construction of DG, it leads more viable and acceptable as compared to large central power plant.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7809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698" y="685633"/>
            <a:ext cx="11295798"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deregulated electricity market, the system operator must have accurate knowledge about customer and theirs expectations so as to ensure the performance of the power system in the competitive market with acceptable reliability.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electric utility industry is moving towards competitive market in which it is supposed to ensures customer expectations and system reliability instead of generation and transmission on which focused from few decades. </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618698" y="2993957"/>
            <a:ext cx="10954604"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Congestion management is a big challenge in deregulated electricity market. To overcome these issues in network, a lot of methods are suggested and proposed time to time.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Some </a:t>
            </a:r>
            <a:r>
              <a:rPr lang="en-US" sz="2400" dirty="0">
                <a:latin typeface="Times New Roman" panose="02020603050405020304" pitchFamily="18" charset="0"/>
                <a:cs typeface="Times New Roman" panose="02020603050405020304" pitchFamily="18" charset="0"/>
              </a:rPr>
              <a:t>viable approach has developed to minimize the price of electricity due to congestion such as spot price methodology for electricity pool market.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1636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827" y="378305"/>
            <a:ext cx="5473037" cy="461665"/>
          </a:xfrm>
          <a:prstGeom prst="rect">
            <a:avLst/>
          </a:prstGeom>
        </p:spPr>
        <p:txBody>
          <a:bodyPr wrap="none">
            <a:spAutoFit/>
          </a:bodyPr>
          <a:lstStyle/>
          <a:p>
            <a:r>
              <a:rPr lang="en-IN" sz="2400" b="1" dirty="0">
                <a:latin typeface="Times New Roman" panose="02020603050405020304" pitchFamily="18" charset="0"/>
                <a:ea typeface="Calibri" panose="020F0502020204030204" pitchFamily="34" charset="0"/>
              </a:rPr>
              <a:t>Impact of DGs upon protective relaying </a:t>
            </a:r>
            <a:endParaRPr lang="en-IN" sz="2400" b="1" dirty="0"/>
          </a:p>
        </p:txBody>
      </p:sp>
      <p:sp>
        <p:nvSpPr>
          <p:cNvPr id="4" name="Rectangle 3"/>
          <p:cNvSpPr/>
          <p:nvPr/>
        </p:nvSpPr>
        <p:spPr>
          <a:xfrm>
            <a:off x="664827" y="908714"/>
            <a:ext cx="11072248"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protection of conventional distribution systems is a straightforward task due to their radial configurations with the main source in-feed. In this regard, the protection system in such systems includes fuses, auto </a:t>
            </a:r>
            <a:r>
              <a:rPr lang="en-US" sz="2400" dirty="0" err="1">
                <a:latin typeface="Times New Roman" panose="02020603050405020304" pitchFamily="18" charset="0"/>
                <a:cs typeface="Times New Roman" panose="02020603050405020304" pitchFamily="18" charset="0"/>
              </a:rPr>
              <a:t>reclosers</a:t>
            </a:r>
            <a:r>
              <a:rPr lang="en-US" sz="2400" dirty="0">
                <a:latin typeface="Times New Roman" panose="02020603050405020304" pitchFamily="18" charset="0"/>
                <a:cs typeface="Times New Roman" panose="02020603050405020304" pitchFamily="18" charset="0"/>
              </a:rPr>
              <a:t>, and overcurrent relays</a:t>
            </a:r>
            <a:endParaRPr lang="en-IN"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64826" y="2109043"/>
            <a:ext cx="11195077" cy="2677656"/>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In the presence of DG, conventional distribution systems would no longer be radially configured, causing many challenges to protection systems which may ultimately lead to losing protection system coordination</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challenges of the protection systems in the presence of DG would be as listed below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Unsynchronized reclosing • Avoiding automatic reclosing • Undesired islanding • Contribution to the short-circuit level • Protection system blinding • Nuisance tripping of generating units • Maloperation of feeder protection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7691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224" y="229696"/>
            <a:ext cx="1130426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DG can cause malfunctioning of protection systems during faults. For instance, if a fault occurs at one of the feeders adjacent to DG units, an undesired tripping command by protection relays may be triggered.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such, it should be noted that the location of DG units in distribution systems (as well as their number and penetration level), highly impacts protection systems</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318448" y="2168688"/>
            <a:ext cx="11364036"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Overcurrent relays are the most commonly used as primary protection in distribution systems and in some cases as backup protection in transmission and sub-transmission networks.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presence of DG, the short-circuit levels would change and some challenging issues would arise. Therefore, adaptive relay coordination is necessary for distribution system protection</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78224" y="4477012"/>
            <a:ext cx="10981898" cy="1200329"/>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contribution of a single DG unit may not significantly affect the fault current. However, in the case of several DG units connected to the system, the fault current and accordingly the protection system will be highly affected</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8631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277" y="430873"/>
            <a:ext cx="11486865"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using </a:t>
            </a:r>
            <a:r>
              <a:rPr lang="en-US" sz="2400" dirty="0" smtClean="0">
                <a:latin typeface="Times New Roman" panose="02020603050405020304" pitchFamily="18" charset="0"/>
                <a:cs typeface="Times New Roman" panose="02020603050405020304" pitchFamily="18" charset="0"/>
              </a:rPr>
              <a:t>inverse time </a:t>
            </a:r>
            <a:r>
              <a:rPr lang="en-US" sz="2400" dirty="0">
                <a:latin typeface="Times New Roman" panose="02020603050405020304" pitchFamily="18" charset="0"/>
                <a:cs typeface="Times New Roman" panose="02020603050405020304" pitchFamily="18" charset="0"/>
              </a:rPr>
              <a:t>overcurrent protection, the fault-clearing time may become unacceptably long</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rise in the short circuit level and change in the direction of fault current flow in the distribution network influence the protection coordination between relays installed in the distribution network(DN), and thus disturb the functionality, selectivity and reliability of protection scheme.</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41277" y="2879382"/>
            <a:ext cx="10981898" cy="1938992"/>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Losing </a:t>
            </a:r>
            <a:r>
              <a:rPr lang="en-US" sz="2400" dirty="0">
                <a:latin typeface="Times New Roman" panose="02020603050405020304" pitchFamily="18" charset="0"/>
                <a:cs typeface="Times New Roman" panose="02020603050405020304" pitchFamily="18" charset="0"/>
              </a:rPr>
              <a:t>protection coordination with DG mainly results in the false tripping command and blinding of the protection system. The protection system becomes blind when the sensitivity of relays decreases, and the false tripping command occurs when the protective device sends a tripping command for a fault on a feeder while the fault has occurred on another feeder</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727879" y="4882610"/>
            <a:ext cx="10859069" cy="1569660"/>
          </a:xfrm>
          <a:prstGeom prst="rect">
            <a:avLst/>
          </a:prstGeom>
        </p:spPr>
        <p:txBody>
          <a:bodyPr wrap="square">
            <a:spAutoFit/>
          </a:bodyPr>
          <a:lstStyle/>
          <a:p>
            <a:pPr algn="just"/>
            <a:r>
              <a:rPr lang="en-US" sz="2400" dirty="0" smtClean="0">
                <a:solidFill>
                  <a:srgbClr val="000000"/>
                </a:solidFill>
                <a:latin typeface="Times New Roman" panose="02020603050405020304" pitchFamily="18" charset="0"/>
                <a:cs typeface="Times New Roman" panose="02020603050405020304" pitchFamily="18" charset="0"/>
              </a:rPr>
              <a:t>The </a:t>
            </a:r>
            <a:r>
              <a:rPr lang="en-US" sz="2400" dirty="0">
                <a:solidFill>
                  <a:srgbClr val="000000"/>
                </a:solidFill>
                <a:latin typeface="Times New Roman" panose="02020603050405020304" pitchFamily="18" charset="0"/>
                <a:cs typeface="Times New Roman" panose="02020603050405020304" pitchFamily="18" charset="0"/>
              </a:rPr>
              <a:t>contribution of a DG unit to a fault current is related to the type of DG unit, which can be </a:t>
            </a:r>
            <a:r>
              <a:rPr lang="en-US" sz="2400" dirty="0" smtClean="0">
                <a:solidFill>
                  <a:srgbClr val="000000"/>
                </a:solidFill>
                <a:latin typeface="Times New Roman" panose="02020603050405020304" pitchFamily="18" charset="0"/>
                <a:cs typeface="Times New Roman" panose="02020603050405020304" pitchFamily="18" charset="0"/>
              </a:rPr>
              <a:t>characterized </a:t>
            </a:r>
            <a:r>
              <a:rPr lang="en-US" sz="2400" dirty="0">
                <a:solidFill>
                  <a:srgbClr val="000000"/>
                </a:solidFill>
                <a:latin typeface="Times New Roman" panose="02020603050405020304" pitchFamily="18" charset="0"/>
                <a:cs typeface="Times New Roman" panose="02020603050405020304" pitchFamily="18" charset="0"/>
              </a:rPr>
              <a:t>as synchronous generators, induction generators and inverter-based units. However, the response of each type to a fault and its contribution to the fault current varies.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24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3937" y="1039835"/>
            <a:ext cx="8531583" cy="1986700"/>
          </a:xfrm>
          <a:prstGeom prst="rect">
            <a:avLst/>
          </a:prstGeom>
        </p:spPr>
      </p:pic>
      <p:sp>
        <p:nvSpPr>
          <p:cNvPr id="3" name="Rectangle 2"/>
          <p:cNvSpPr/>
          <p:nvPr/>
        </p:nvSpPr>
        <p:spPr>
          <a:xfrm>
            <a:off x="1513937" y="3026535"/>
            <a:ext cx="8930829"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Full power electronics interfaced wind turbine with induction generator</a:t>
            </a:r>
            <a:endParaRPr lang="en-IN"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513937" y="3788870"/>
            <a:ext cx="8776283" cy="1761924"/>
          </a:xfrm>
          <a:prstGeom prst="rect">
            <a:avLst/>
          </a:prstGeom>
        </p:spPr>
      </p:pic>
      <p:sp>
        <p:nvSpPr>
          <p:cNvPr id="5" name="Rectangle 4"/>
          <p:cNvSpPr/>
          <p:nvPr/>
        </p:nvSpPr>
        <p:spPr>
          <a:xfrm>
            <a:off x="2890550" y="5728353"/>
            <a:ext cx="526297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DC power transmission for a wind farm.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9740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030" y="1089616"/>
            <a:ext cx="10377417" cy="5338480"/>
          </a:xfrm>
          <a:prstGeom prst="rect">
            <a:avLst/>
          </a:prstGeom>
        </p:spPr>
      </p:pic>
      <p:sp>
        <p:nvSpPr>
          <p:cNvPr id="3" name="Rectangle 2"/>
          <p:cNvSpPr/>
          <p:nvPr/>
        </p:nvSpPr>
        <p:spPr>
          <a:xfrm>
            <a:off x="1004815" y="458169"/>
            <a:ext cx="6951830" cy="400110"/>
          </a:xfrm>
          <a:prstGeom prst="rect">
            <a:avLst/>
          </a:prstGeom>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Table 1. </a:t>
            </a:r>
            <a:r>
              <a:rPr lang="en-US" sz="2000" dirty="0">
                <a:solidFill>
                  <a:srgbClr val="000000"/>
                </a:solidFill>
                <a:latin typeface="Times New Roman" panose="02020603050405020304" pitchFamily="18" charset="0"/>
                <a:cs typeface="Times New Roman" panose="02020603050405020304" pitchFamily="18" charset="0"/>
              </a:rPr>
              <a:t>Contribution of Different DG types to Fault Current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5237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855" y="228684"/>
            <a:ext cx="11787118" cy="526297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Fault Level</a:t>
            </a:r>
            <a:r>
              <a:rPr lang="en-US" sz="2400" dirty="0">
                <a:latin typeface="Times New Roman" panose="02020603050405020304" pitchFamily="18" charset="0"/>
                <a:cs typeface="Times New Roman" panose="02020603050405020304" pitchFamily="18" charset="0"/>
              </a:rPr>
              <a:t>: The connection of a DG to a distribution network will inevitably result in some local changes to the characteristics of the network. Connecting a generator to a distribution network has the effect of increasing the fault levels in the network close to the point of connection. The connection of distributed generation to the network could cause a distribution network, which happens to be close to its fault level limit, to exceed it. The risks when fault levels are exceeded will cause damage and failure of the plant, with consequent risk of injury to personnel and interruption to supplies. The new fault current and setting should be calculated for the protection equipment in the system. </a:t>
            </a: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Reverse </a:t>
            </a:r>
            <a:r>
              <a:rPr lang="en-US" sz="2400" b="1" dirty="0">
                <a:latin typeface="Times New Roman" panose="02020603050405020304" pitchFamily="18" charset="0"/>
                <a:cs typeface="Times New Roman" panose="02020603050405020304" pitchFamily="18" charset="0"/>
              </a:rPr>
              <a:t>Power Flow: </a:t>
            </a:r>
            <a:r>
              <a:rPr lang="en-US" sz="2400" dirty="0">
                <a:latin typeface="Times New Roman" panose="02020603050405020304" pitchFamily="18" charset="0"/>
                <a:cs typeface="Times New Roman" panose="02020603050405020304" pitchFamily="18" charset="0"/>
              </a:rPr>
              <a:t>Radial distribution networks are usually designed for unidirectional power flow, from the in feed downstream to the loads. This assumption is reflected in standard protection schemes with directional over current relays. The load flow situation may change with a generation on the distribution feeder. If the local production exceeds the local consumption, the power flow will change the direction. Reverse power flow is problematic if it is not considered in the protection system design.</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3599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459" y="335845"/>
            <a:ext cx="11527809" cy="6001643"/>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Islanding:</a:t>
            </a:r>
            <a:r>
              <a:rPr lang="en-US" sz="2400" dirty="0">
                <a:latin typeface="Times New Roman" panose="02020603050405020304" pitchFamily="18" charset="0"/>
                <a:cs typeface="Times New Roman" panose="02020603050405020304" pitchFamily="18" charset="0"/>
              </a:rPr>
              <a:t> Islanding occurs when a portion of the distribution system becomes electrically isolated from the remainder of the power system, yet continues to be energized by DG connected to the isolated subsystem. Distribution networks with DG are presently not designed to operate in island mode. If unplanned islanding occurs it presents a number of hazards and thus need to be avoided. </a:t>
            </a: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Protection </a:t>
            </a:r>
            <a:r>
              <a:rPr lang="en-US" sz="2400" b="1" dirty="0">
                <a:latin typeface="Times New Roman" panose="02020603050405020304" pitchFamily="18" charset="0"/>
                <a:cs typeface="Times New Roman" panose="02020603050405020304" pitchFamily="18" charset="0"/>
              </a:rPr>
              <a:t>Coordination: </a:t>
            </a:r>
            <a:r>
              <a:rPr lang="en-US" sz="2400" dirty="0">
                <a:latin typeface="Times New Roman" panose="02020603050405020304" pitchFamily="18" charset="0"/>
                <a:cs typeface="Times New Roman" panose="02020603050405020304" pitchFamily="18" charset="0"/>
              </a:rPr>
              <a:t>Faults are eliminated in the smallest possible time, isolating the smallest part of the system containing the cause of the fault. The presence of distributed generation may cause coordination problem, such that more area will be isolated. </a:t>
            </a: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Blinding </a:t>
            </a:r>
            <a:r>
              <a:rPr lang="en-US" sz="2400" b="1" dirty="0">
                <a:latin typeface="Times New Roman" panose="02020603050405020304" pitchFamily="18" charset="0"/>
                <a:cs typeface="Times New Roman" panose="02020603050405020304" pitchFamily="18" charset="0"/>
              </a:rPr>
              <a:t>of Protection: </a:t>
            </a:r>
            <a:r>
              <a:rPr lang="en-US" sz="2400" dirty="0">
                <a:latin typeface="Times New Roman" panose="02020603050405020304" pitchFamily="18" charset="0"/>
                <a:cs typeface="Times New Roman" panose="02020603050405020304" pitchFamily="18" charset="0"/>
              </a:rPr>
              <a:t>Blinding of protection is also called protection under reach. The distributed generation is supplying energy locally to load. As a result the fault current seen by the relay is reduced. The result is that the relay fails to trip. </a:t>
            </a: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Sympathetic </a:t>
            </a:r>
            <a:r>
              <a:rPr lang="en-US" sz="2400" b="1" dirty="0">
                <a:latin typeface="Times New Roman" panose="02020603050405020304" pitchFamily="18" charset="0"/>
                <a:cs typeface="Times New Roman" panose="02020603050405020304" pitchFamily="18" charset="0"/>
              </a:rPr>
              <a:t>Tripping: </a:t>
            </a:r>
            <a:r>
              <a:rPr lang="en-US" sz="2400" dirty="0">
                <a:latin typeface="Times New Roman" panose="02020603050405020304" pitchFamily="18" charset="0"/>
                <a:cs typeface="Times New Roman" panose="02020603050405020304" pitchFamily="18" charset="0"/>
              </a:rPr>
              <a:t>Sympathetic tripping is an expression given to the case at which one of the protection devices trips instead of the other. This tripping occurs due to one device detecting the fault while it is out of its local protection area and tripping before the required tripping device. The protective device operates unnecessary for faults in another protection zone. As a result the healthy feeder gets tripped.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1091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TECTIVE RELAYING INFORMATION SITE: LINE SECTIONALIZERS - BASIC  IN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9" y="791571"/>
            <a:ext cx="4995080" cy="4570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simple radial distribution system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809" y="1513171"/>
            <a:ext cx="6414448"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855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049" y="542077"/>
            <a:ext cx="584647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Impact of distributed generation penetration </a:t>
            </a:r>
            <a:r>
              <a:rPr lang="en-US" b="1" dirty="0" smtClean="0">
                <a:latin typeface="Times New Roman" panose="02020603050405020304" pitchFamily="18" charset="0"/>
                <a:cs typeface="Times New Roman" panose="02020603050405020304" pitchFamily="18" charset="0"/>
              </a:rPr>
              <a:t>on Stability </a:t>
            </a:r>
            <a:endParaRPr lang="en-IN" dirty="0"/>
          </a:p>
        </p:txBody>
      </p:sp>
      <p:sp>
        <p:nvSpPr>
          <p:cNvPr id="3" name="Rectangle 2"/>
          <p:cNvSpPr/>
          <p:nvPr/>
        </p:nvSpPr>
        <p:spPr>
          <a:xfrm>
            <a:off x="495867" y="1270969"/>
            <a:ext cx="11309445"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Power system stability is the ability of an electric power system, for a given initial operating condition, to regain a state of operating equilibrium after being subjected to a physical disturbance, with most system variables bounded so that practically the entire system remains intact.</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495867" y="2840629"/>
            <a:ext cx="11050137" cy="830997"/>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Three </a:t>
            </a:r>
            <a:r>
              <a:rPr lang="en-US" sz="2400" dirty="0">
                <a:latin typeface="Times New Roman" panose="02020603050405020304" pitchFamily="18" charset="0"/>
                <a:cs typeface="Times New Roman" panose="02020603050405020304" pitchFamily="18" charset="0"/>
              </a:rPr>
              <a:t>categories have been proposed, i.e., rotor angle stability, voltage stability and frequency stability. </a:t>
            </a:r>
            <a:endParaRPr lang="en-IN"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73981" y="3685652"/>
            <a:ext cx="11091079" cy="2308324"/>
          </a:xfrm>
          <a:prstGeom prst="rect">
            <a:avLst/>
          </a:prstGeom>
        </p:spPr>
        <p:txBody>
          <a:bodyPr wrap="square">
            <a:spAutoFit/>
          </a:bodyPr>
          <a:lstStyle/>
          <a:p>
            <a:pPr marL="342900" indent="-342900" algn="jus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Rotor Angle </a:t>
            </a:r>
            <a:r>
              <a:rPr lang="en-US" sz="2400" b="1" dirty="0" smtClean="0">
                <a:latin typeface="Times New Roman" panose="02020603050405020304" pitchFamily="18" charset="0"/>
                <a:cs typeface="Times New Roman" panose="02020603050405020304" pitchFamily="18" charset="0"/>
              </a:rPr>
              <a:t>Stability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Rotor angle stability refers to the ability of synchronous machines of an interconnected power system to remain in synchronism after being subjected to a disturbance. It depends on the ability to maintain/restore equilibrium between electromagnetic torque and </a:t>
            </a:r>
            <a:r>
              <a:rPr lang="en-US" sz="2400" dirty="0" smtClean="0">
                <a:latin typeface="Times New Roman" panose="02020603050405020304" pitchFamily="18" charset="0"/>
                <a:cs typeface="Times New Roman" panose="02020603050405020304" pitchFamily="18" charset="0"/>
              </a:rPr>
              <a:t>mechanical </a:t>
            </a:r>
            <a:r>
              <a:rPr lang="en-US" sz="2400" dirty="0">
                <a:latin typeface="Times New Roman" panose="02020603050405020304" pitchFamily="18" charset="0"/>
                <a:cs typeface="Times New Roman" panose="02020603050405020304" pitchFamily="18" charset="0"/>
              </a:rPr>
              <a:t>torque of each synchronous machine in the system. Instability that may result occurs in the form of increasing angular swings of some generators leading to their loss of synchronism with other generators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1439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037" y="740224"/>
            <a:ext cx="11445923" cy="4154984"/>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Voltage Stability </a:t>
            </a:r>
            <a:r>
              <a:rPr lang="en-US"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Voltage </a:t>
            </a:r>
            <a:r>
              <a:rPr lang="en-US" sz="2400" dirty="0">
                <a:latin typeface="Times New Roman" panose="02020603050405020304" pitchFamily="18" charset="0"/>
                <a:cs typeface="Times New Roman" panose="02020603050405020304" pitchFamily="18" charset="0"/>
              </a:rPr>
              <a:t>stability refers to the ability of a power system to maintain steady voltages at all buses in the system after being subjected to a disturbance from a given initial operating condition.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depends on the ability to maintain/restore equilibrium between load demand and load supply from the power system.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Instability </a:t>
            </a:r>
            <a:r>
              <a:rPr lang="en-US" sz="2400" dirty="0">
                <a:latin typeface="Times New Roman" panose="02020603050405020304" pitchFamily="18" charset="0"/>
                <a:cs typeface="Times New Roman" panose="02020603050405020304" pitchFamily="18" charset="0"/>
              </a:rPr>
              <a:t>that may results occurs in the form of a progressive fall or rise of voltages of some buses</a:t>
            </a:r>
            <a:r>
              <a:rPr lang="en-US"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possible outcome of voltage instability is loss of load in an area, or tripping of transmission lines and other elements by their protective systems leading to cascading outages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9193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869" y="418742"/>
            <a:ext cx="11350388" cy="4708981"/>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Frequency </a:t>
            </a:r>
            <a:r>
              <a:rPr lang="en-US" sz="2400" b="1" dirty="0" smtClean="0">
                <a:latin typeface="Times New Roman" panose="02020603050405020304" pitchFamily="18" charset="0"/>
                <a:cs typeface="Times New Roman" panose="02020603050405020304" pitchFamily="18" charset="0"/>
              </a:rPr>
              <a:t>Stability</a:t>
            </a:r>
          </a:p>
          <a:p>
            <a:pPr algn="just"/>
            <a:endParaRPr lang="en-US" sz="2400" b="1"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Frequency stability refers to the ability of a power system to maintain steady frequency following a severe system upset resulting in a significant imbalance between generation and load.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depends on the ability to maintain/restore equilibrium between system </a:t>
            </a:r>
            <a:r>
              <a:rPr lang="en-US" sz="2400" dirty="0" smtClean="0">
                <a:latin typeface="Times New Roman" panose="02020603050405020304" pitchFamily="18" charset="0"/>
                <a:cs typeface="Times New Roman" panose="02020603050405020304" pitchFamily="18" charset="0"/>
              </a:rPr>
              <a:t>generation </a:t>
            </a:r>
            <a:r>
              <a:rPr lang="en-US" sz="2400" dirty="0">
                <a:latin typeface="Times New Roman" panose="02020603050405020304" pitchFamily="18" charset="0"/>
                <a:cs typeface="Times New Roman" panose="02020603050405020304" pitchFamily="18" charset="0"/>
              </a:rPr>
              <a:t>and load, with minimum unintentional loss of load.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Instability </a:t>
            </a:r>
            <a:r>
              <a:rPr lang="en-US" sz="2400" dirty="0">
                <a:latin typeface="Times New Roman" panose="02020603050405020304" pitchFamily="18" charset="0"/>
                <a:cs typeface="Times New Roman" panose="02020603050405020304" pitchFamily="18" charset="0"/>
              </a:rPr>
              <a:t>that may result occurs in the form of sustained frequency swings leading to tripping of generating units and/or loads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4133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654" y="744268"/>
            <a:ext cx="10749886" cy="341632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It is well recognized that the system steady state voltage rise plays an important role on limiting the penetration level of DG. Thus many methods are proposed to cope with this voltage rise </a:t>
            </a:r>
            <a:r>
              <a:rPr lang="en-US" sz="2400" dirty="0" smtClean="0">
                <a:latin typeface="Times New Roman" panose="02020603050405020304" pitchFamily="18" charset="0"/>
                <a:cs typeface="Times New Roman" panose="02020603050405020304" pitchFamily="18" charset="0"/>
              </a:rPr>
              <a:t>effect: </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available, tuning the OLTC at the CCP of the transmission and distribution </a:t>
            </a:r>
            <a:r>
              <a:rPr lang="en-US" sz="2400" dirty="0" smtClean="0">
                <a:latin typeface="Times New Roman" panose="02020603050405020304" pitchFamily="18" charset="0"/>
                <a:cs typeface="Times New Roman" panose="02020603050405020304" pitchFamily="18" charset="0"/>
              </a:rPr>
              <a:t>system</a:t>
            </a:r>
            <a:r>
              <a:rPr lang="en-US" sz="2400" dirty="0">
                <a:latin typeface="Times New Roman" panose="02020603050405020304" pitchFamily="18" charset="0"/>
                <a:cs typeface="Times New Roman" panose="02020603050405020304" pitchFamily="18" charset="0"/>
              </a:rPr>
              <a:t>; • adopting shunt compensating devices to adjust the reactive power injection;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when necessary, curtailing the power generation of DG;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implementing load control</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selecting proper connection point for DG</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changing line impedance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6197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095" y="590603"/>
            <a:ext cx="11514162" cy="1569660"/>
          </a:xfrm>
          <a:prstGeom prst="rect">
            <a:avLst/>
          </a:prstGeom>
        </p:spPr>
        <p:txBody>
          <a:bodyPr wrap="square">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general the integration of DG improves the voltage stability of the distribution system. </a:t>
            </a:r>
          </a:p>
          <a:p>
            <a:pPr marL="285750" indent="-28575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DG </a:t>
            </a:r>
            <a:r>
              <a:rPr lang="en-US" sz="2400" dirty="0">
                <a:latin typeface="Times New Roman" panose="02020603050405020304" pitchFamily="18" charset="0"/>
                <a:cs typeface="Times New Roman" panose="02020603050405020304" pitchFamily="18" charset="0"/>
              </a:rPr>
              <a:t>operation mode has a great influence on the improvement of the voltage stability. The greatest improvement is obtained when the DG is operated under the constant nodal voltage mode. </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54924" y="2160263"/>
            <a:ext cx="11050137" cy="1200329"/>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1F1F1F"/>
                </a:solidFill>
                <a:latin typeface="Times New Roman" panose="02020603050405020304" pitchFamily="18" charset="0"/>
                <a:cs typeface="Times New Roman" panose="02020603050405020304" pitchFamily="18" charset="0"/>
              </a:rPr>
              <a:t>With the increased power level of DG to the network causes the increased in the rotor angle difference of two machines. </a:t>
            </a:r>
            <a:r>
              <a:rPr lang="en-US" sz="2400" dirty="0">
                <a:solidFill>
                  <a:srgbClr val="040C28"/>
                </a:solidFill>
                <a:latin typeface="Times New Roman" panose="02020603050405020304" pitchFamily="18" charset="0"/>
                <a:cs typeface="Times New Roman" panose="02020603050405020304" pitchFamily="18" charset="0"/>
              </a:rPr>
              <a:t>The transient stability of the system is decreased with increasing penetration level of DG to the network</a:t>
            </a:r>
            <a:r>
              <a:rPr lang="en-US" sz="2400" dirty="0">
                <a:solidFill>
                  <a:srgbClr val="1F1F1F"/>
                </a:solidFill>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77755" y="3483929"/>
            <a:ext cx="10927306" cy="120032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impact of DG at low percentage level of penetration on the distribution network may not be considered as significant, but as its penetration increases, the impact will not only affect the distribution network but also influences the entire network</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63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3951" y="499788"/>
            <a:ext cx="8256565" cy="2431557"/>
          </a:xfrm>
          <a:prstGeom prst="rect">
            <a:avLst/>
          </a:prstGeom>
        </p:spPr>
      </p:pic>
      <p:sp>
        <p:nvSpPr>
          <p:cNvPr id="3" name="Rectangle 2"/>
          <p:cNvSpPr/>
          <p:nvPr/>
        </p:nvSpPr>
        <p:spPr>
          <a:xfrm>
            <a:off x="2017689" y="3019662"/>
            <a:ext cx="7602827"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Conventional photovoltaic array interface to the grid </a:t>
            </a:r>
            <a:endParaRPr lang="en-IN"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717181" y="3532546"/>
            <a:ext cx="8203842" cy="2170630"/>
          </a:xfrm>
          <a:prstGeom prst="rect">
            <a:avLst/>
          </a:prstGeom>
        </p:spPr>
      </p:pic>
      <p:sp>
        <p:nvSpPr>
          <p:cNvPr id="5" name="Rectangle 4"/>
          <p:cNvSpPr/>
          <p:nvPr/>
        </p:nvSpPr>
        <p:spPr>
          <a:xfrm>
            <a:off x="2107842" y="5703176"/>
            <a:ext cx="8684654"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Double-fed </a:t>
            </a:r>
            <a:r>
              <a:rPr lang="en-US" sz="2000" dirty="0">
                <a:latin typeface="Times New Roman" panose="02020603050405020304" pitchFamily="18" charset="0"/>
                <a:cs typeface="Times New Roman" panose="02020603050405020304" pitchFamily="18" charset="0"/>
              </a:rPr>
              <a:t>induction generator connection of a wind turbine</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70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3478" y="917686"/>
            <a:ext cx="7834916" cy="3692951"/>
          </a:xfrm>
          <a:prstGeom prst="rect">
            <a:avLst/>
          </a:prstGeom>
        </p:spPr>
      </p:pic>
      <p:sp>
        <p:nvSpPr>
          <p:cNvPr id="3" name="Rectangle 2"/>
          <p:cNvSpPr/>
          <p:nvPr/>
        </p:nvSpPr>
        <p:spPr>
          <a:xfrm>
            <a:off x="1940416" y="4973272"/>
            <a:ext cx="7267977"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Photovoltaic array interface through modular conversion</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06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7" y="953036"/>
            <a:ext cx="11603864" cy="441178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 is a variety of rotating machine-based DG technologies in use currently. </a:t>
            </a:r>
          </a:p>
          <a:p>
            <a:pPr marL="342900" indent="-342900" algn="just">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These include and not limited to; Small hydraulic units, with and without governor, driving synchronous generators with automatic voltage regulators, diesel units with governors and voltage regulators, wind turbines connected to the system through directly coupled induction generators, and Wind turbines connected to the system through doubly-fed induction generators</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334851" y="320830"/>
            <a:ext cx="4766048"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R</a:t>
            </a:r>
            <a:r>
              <a:rPr lang="en-US" sz="2400" b="1" dirty="0" smtClean="0">
                <a:latin typeface="Times New Roman" panose="02020603050405020304" pitchFamily="18" charset="0"/>
                <a:cs typeface="Times New Roman" panose="02020603050405020304" pitchFamily="18" charset="0"/>
              </a:rPr>
              <a:t>otating machine-based interface  </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4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1599" y="630327"/>
            <a:ext cx="10087713" cy="5937898"/>
          </a:xfrm>
          <a:prstGeom prst="rect">
            <a:avLst/>
          </a:prstGeom>
        </p:spPr>
      </p:pic>
    </p:spTree>
    <p:extLst>
      <p:ext uri="{BB962C8B-B14F-4D97-AF65-F5344CB8AC3E}">
        <p14:creationId xmlns:p14="http://schemas.microsoft.com/office/powerpoint/2010/main" val="43682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93" y="256023"/>
            <a:ext cx="11646795" cy="1938992"/>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Impact of the Type of Interface on the Power System </a:t>
            </a:r>
            <a:endParaRPr lang="en-US" sz="24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interfacing technology of distributed generation to the grid determines its impact on the distribution system operation and also the impact of different upstream </a:t>
            </a:r>
            <a:r>
              <a:rPr lang="en-US" sz="2400" dirty="0" smtClean="0">
                <a:latin typeface="Times New Roman" panose="02020603050405020304" pitchFamily="18" charset="0"/>
                <a:cs typeface="Times New Roman" panose="02020603050405020304" pitchFamily="18" charset="0"/>
              </a:rPr>
              <a:t>contingencies </a:t>
            </a:r>
            <a:r>
              <a:rPr lang="en-US" sz="2400" dirty="0">
                <a:latin typeface="Times New Roman" panose="02020603050405020304" pitchFamily="18" charset="0"/>
                <a:cs typeface="Times New Roman" panose="02020603050405020304" pitchFamily="18" charset="0"/>
              </a:rPr>
              <a:t>on the energy sources.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Briefly</a:t>
            </a:r>
            <a:r>
              <a:rPr lang="en-US" sz="2400" dirty="0">
                <a:latin typeface="Times New Roman" panose="02020603050405020304" pitchFamily="18" charset="0"/>
                <a:cs typeface="Times New Roman" panose="02020603050405020304" pitchFamily="18" charset="0"/>
              </a:rPr>
              <a:t>, the interfacing technology impacts the system in different ways:</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55937" y="2348736"/>
            <a:ext cx="11273306" cy="3416320"/>
          </a:xfrm>
          <a:prstGeom prst="rect">
            <a:avLst/>
          </a:prstGeom>
        </p:spPr>
        <p:txBody>
          <a:bodyPr wrap="square">
            <a:spAutoFit/>
          </a:bodyPr>
          <a:lstStyle/>
          <a:p>
            <a:pPr marL="285750" indent="-285750" algn="just">
              <a:buFont typeface="Wingdings" panose="05000000000000000000" pitchFamily="2" charset="2"/>
              <a:buChar char="v"/>
            </a:pPr>
            <a:r>
              <a:rPr lang="en-US" dirty="0" smtClean="0"/>
              <a:t> </a:t>
            </a:r>
            <a:r>
              <a:rPr lang="en-US" sz="2400" dirty="0">
                <a:latin typeface="Times New Roman" panose="02020603050405020304" pitchFamily="18" charset="0"/>
                <a:cs typeface="Times New Roman" panose="02020603050405020304" pitchFamily="18" charset="0"/>
              </a:rPr>
              <a:t>It determines the quality of the power supplied by the energy source. Usually the grid operator (DSO) sets certain requirements over the power quality injected by the DG. It is the DG owner responsibility to ensure that the DG technology meets the DSO requirements. </a:t>
            </a:r>
            <a:endParaRPr lang="en-US" sz="24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determines the impact of different power quality on the energy source. </a:t>
            </a:r>
            <a:r>
              <a:rPr lang="en-US" sz="2400" dirty="0" smtClean="0">
                <a:latin typeface="Times New Roman" panose="02020603050405020304" pitchFamily="18" charset="0"/>
                <a:cs typeface="Times New Roman" panose="02020603050405020304" pitchFamily="18" charset="0"/>
              </a:rPr>
              <a:t>Different </a:t>
            </a:r>
            <a:r>
              <a:rPr lang="en-US" sz="2400" dirty="0">
                <a:latin typeface="Times New Roman" panose="02020603050405020304" pitchFamily="18" charset="0"/>
                <a:cs typeface="Times New Roman" panose="02020603050405020304" pitchFamily="18" charset="0"/>
              </a:rPr>
              <a:t>interfaces have different sensitivities to different power quality events at the grid</a:t>
            </a:r>
            <a:r>
              <a:rPr lang="en-US" sz="24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determines the efficiency of the energy source. For example, using modular power electronics for solar power interfacing results in more efficient systems compared to central full power electronics interfacing.</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44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5" y="632885"/>
            <a:ext cx="10925577" cy="2308324"/>
          </a:xfrm>
          <a:prstGeom prst="rect">
            <a:avLst/>
          </a:prstGeom>
        </p:spPr>
        <p:txBody>
          <a:bodyPr wrap="square">
            <a:spAutoFit/>
          </a:bodyPr>
          <a:lstStyle/>
          <a:p>
            <a:pPr marL="342900" indent="-34290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It impacts the cost of the DG installation.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determines the complexity of the DG application. </a:t>
            </a:r>
          </a:p>
          <a:p>
            <a:pPr marL="342900" indent="-342900"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determines the controllability of the energy source. For instance, full power electronics interfaces introduce the most controllability of all interfacing </a:t>
            </a:r>
            <a:r>
              <a:rPr lang="en-US" sz="2400" dirty="0" smtClean="0">
                <a:latin typeface="Times New Roman" panose="02020603050405020304" pitchFamily="18" charset="0"/>
                <a:cs typeface="Times New Roman" panose="02020603050405020304" pitchFamily="18" charset="0"/>
              </a:rPr>
              <a:t>technologies </a:t>
            </a:r>
            <a:r>
              <a:rPr lang="en-US" sz="2400" dirty="0">
                <a:latin typeface="Times New Roman" panose="02020603050405020304" pitchFamily="18" charset="0"/>
                <a:cs typeface="Times New Roman" panose="02020603050405020304" pitchFamily="18" charset="0"/>
              </a:rPr>
              <a:t>since they provide independent control over active and reactive powers injected into the grid.</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957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6" y="420487"/>
            <a:ext cx="11002851"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Different interfacing technologies are compared in Table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regarding their controllability. As a rule of thumb, a trade-off must always be made between the high performance of the interface and the overall cost of the installation</a:t>
            </a:r>
            <a:r>
              <a:rPr lang="en-US" sz="2400" dirty="0" smtClean="0">
                <a:latin typeface="Times New Roman" panose="02020603050405020304" pitchFamily="18" charset="0"/>
                <a:cs typeface="Times New Roman" panose="02020603050405020304" pitchFamily="18" charset="0"/>
              </a:rPr>
              <a:t>.</a:t>
            </a:r>
          </a:p>
          <a:p>
            <a:pPr algn="just"/>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28069" y="2654931"/>
            <a:ext cx="10528413" cy="2944097"/>
          </a:xfrm>
          <a:prstGeom prst="rect">
            <a:avLst/>
          </a:prstGeom>
        </p:spPr>
      </p:pic>
      <p:sp>
        <p:nvSpPr>
          <p:cNvPr id="4" name="Rectangle 3"/>
          <p:cNvSpPr/>
          <p:nvPr/>
        </p:nvSpPr>
        <p:spPr>
          <a:xfrm>
            <a:off x="1069737" y="5599028"/>
            <a:ext cx="3368230"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 for Less and “+” for More.</a:t>
            </a:r>
            <a:endParaRPr lang="en-I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928069" y="2137873"/>
            <a:ext cx="6170535"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TABLE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General Comparison of Interfacing Technology</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20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41" y="803479"/>
            <a:ext cx="11324822" cy="2308324"/>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Batteries </a:t>
            </a:r>
            <a:endParaRPr lang="en-US" sz="24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Stand-alone </a:t>
            </a:r>
            <a:r>
              <a:rPr lang="en-US" sz="2400" dirty="0">
                <a:latin typeface="Times New Roman" panose="02020603050405020304" pitchFamily="18" charset="0"/>
                <a:cs typeface="Times New Roman" panose="02020603050405020304" pitchFamily="18" charset="0"/>
              </a:rPr>
              <a:t>systems obviously need some method to store energy gathered during good times to be able to use it during the bad.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While </a:t>
            </a:r>
            <a:r>
              <a:rPr lang="en-US" sz="2400" dirty="0">
                <a:latin typeface="Times New Roman" panose="02020603050405020304" pitchFamily="18" charset="0"/>
                <a:cs typeface="Times New Roman" panose="02020603050405020304" pitchFamily="18" charset="0"/>
              </a:rPr>
              <a:t>various exotic technologies are possible—including flywheels, compressed air, or even hydrogen </a:t>
            </a:r>
            <a:r>
              <a:rPr lang="en-US" sz="2400" dirty="0" smtClean="0">
                <a:latin typeface="Times New Roman" panose="02020603050405020304" pitchFamily="18" charset="0"/>
                <a:cs typeface="Times New Roman" panose="02020603050405020304" pitchFamily="18" charset="0"/>
              </a:rPr>
              <a:t>production—it </a:t>
            </a:r>
            <a:r>
              <a:rPr lang="en-US" sz="2400" dirty="0">
                <a:latin typeface="Times New Roman" panose="02020603050405020304" pitchFamily="18" charset="0"/>
                <a:cs typeface="Times New Roman" panose="02020603050405020304" pitchFamily="18" charset="0"/>
              </a:rPr>
              <a:t>is the lowly battery that makes the most sense today. And, among the many possible battery technologies, it is the familiar lead-acid </a:t>
            </a:r>
            <a:r>
              <a:rPr lang="en-US" sz="2400" dirty="0" smtClean="0">
                <a:latin typeface="Times New Roman" panose="02020603050405020304" pitchFamily="18" charset="0"/>
                <a:cs typeface="Times New Roman" panose="02020603050405020304" pitchFamily="18" charset="0"/>
              </a:rPr>
              <a:t>battery.</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23741" y="3266718"/>
            <a:ext cx="11414974" cy="2308324"/>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Competitors to conventional lead-acid batteries include nickel–cadmium, nickel–metal hydride, lithium–ion, lithium–polymer, </a:t>
            </a:r>
            <a:r>
              <a:rPr lang="en-IN" sz="2400" dirty="0" smtClean="0">
                <a:latin typeface="Times New Roman" panose="02020603050405020304" pitchFamily="18" charset="0"/>
                <a:cs typeface="Times New Roman" panose="02020603050405020304" pitchFamily="18" charset="0"/>
              </a:rPr>
              <a:t>NAS-Sodium Sulphur and </a:t>
            </a:r>
            <a:r>
              <a:rPr lang="en-IN" sz="2400" dirty="0">
                <a:latin typeface="Times New Roman" panose="02020603050405020304" pitchFamily="18" charset="0"/>
                <a:cs typeface="Times New Roman" panose="02020603050405020304" pitchFamily="18" charset="0"/>
              </a:rPr>
              <a:t>nickel–zinc </a:t>
            </a:r>
            <a:r>
              <a:rPr lang="en-IN" sz="2400" dirty="0" smtClean="0">
                <a:latin typeface="Times New Roman" panose="02020603050405020304" pitchFamily="18" charset="0"/>
                <a:cs typeface="Times New Roman" panose="02020603050405020304" pitchFamily="18" charset="0"/>
              </a:rPr>
              <a:t>technologies</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400" dirty="0" smtClean="0">
                <a:latin typeface="Times New Roman" panose="02020603050405020304" pitchFamily="18" charset="0"/>
                <a:cs typeface="Times New Roman" panose="02020603050405020304" pitchFamily="18" charset="0"/>
              </a:rPr>
              <a:t>Of </a:t>
            </a:r>
            <a:r>
              <a:rPr lang="en-IN" sz="2400" dirty="0">
                <a:latin typeface="Times New Roman" panose="02020603050405020304" pitchFamily="18" charset="0"/>
                <a:cs typeface="Times New Roman" panose="02020603050405020304" pitchFamily="18" charset="0"/>
              </a:rPr>
              <a:t>these, only nickel–cadmium “</a:t>
            </a:r>
            <a:r>
              <a:rPr lang="en-IN" sz="2400" dirty="0" err="1">
                <a:latin typeface="Times New Roman" panose="02020603050405020304" pitchFamily="18" charset="0"/>
                <a:cs typeface="Times New Roman" panose="02020603050405020304" pitchFamily="18" charset="0"/>
              </a:rPr>
              <a:t>Nicads</a:t>
            </a:r>
            <a:r>
              <a:rPr lang="en-IN" sz="2400" dirty="0">
                <a:latin typeface="Times New Roman" panose="02020603050405020304" pitchFamily="18" charset="0"/>
                <a:cs typeface="Times New Roman" panose="02020603050405020304" pitchFamily="18" charset="0"/>
              </a:rPr>
              <a:t>” are even barely competitive with </a:t>
            </a:r>
            <a:r>
              <a:rPr lang="en-US" sz="2400" dirty="0">
                <a:latin typeface="Times New Roman" panose="02020603050405020304" pitchFamily="18" charset="0"/>
                <a:cs typeface="Times New Roman" panose="02020603050405020304" pitchFamily="18" charset="0"/>
              </a:rPr>
              <a:t>lead-acid batteries, but this may change in the near future due to the surge of interest and development in new battery technologies for electric and hybrid vehicles.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60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35" y="716750"/>
            <a:ext cx="11595279" cy="4411785"/>
          </a:xfrm>
          <a:prstGeom prst="rect">
            <a:avLst/>
          </a:prstGeom>
        </p:spPr>
        <p:txBody>
          <a:bodyPr wrap="square">
            <a:spAutoFit/>
          </a:bodyPr>
          <a:lstStyle/>
          <a:p>
            <a:pPr algn="just">
              <a:lnSpc>
                <a:spcPct val="200000"/>
              </a:lnSpc>
              <a:spcAft>
                <a:spcPts val="0"/>
              </a:spcAft>
            </a:pPr>
            <a:r>
              <a:rPr lang="en-IN" sz="2400" b="1" dirty="0" smtClean="0">
                <a:effectLst/>
                <a:latin typeface="Times New Roman" panose="02020603050405020304" pitchFamily="18" charset="0"/>
                <a:ea typeface="Calibri" panose="020F0502020204030204" pitchFamily="34" charset="0"/>
                <a:cs typeface="Times New Roman" panose="02020603050405020304" pitchFamily="18" charset="0"/>
              </a:rPr>
              <a:t>UNIT – V: GRID INTEGRATION OF DGS AND TECHNICAL IMPACTS OF DGS</a:t>
            </a:r>
            <a:endParaRPr lang="en-IN"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pP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Different types of interfaces </a:t>
            </a:r>
            <a:r>
              <a:rPr lang="en-IN" sz="2400" dirty="0" smtClean="0">
                <a:effectLst/>
                <a:latin typeface="Times New Roman" panose="02020603050405020304" pitchFamily="18" charset="0"/>
                <a:ea typeface="TimesNewRomanPSMT"/>
                <a:cs typeface="Times New Roman" panose="02020603050405020304" pitchFamily="18" charset="0"/>
              </a:rPr>
              <a:t>– </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Inverter based DGs and rotating machine-based interfaces </a:t>
            </a:r>
            <a:r>
              <a:rPr lang="en-IN" sz="2400" dirty="0" smtClean="0">
                <a:effectLst/>
                <a:latin typeface="Times New Roman" panose="02020603050405020304" pitchFamily="18" charset="0"/>
                <a:ea typeface="TimesNewRomanPSMT"/>
                <a:cs typeface="Times New Roman" panose="02020603050405020304" pitchFamily="18" charset="0"/>
              </a:rPr>
              <a:t>– </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Aggregation of multiple DG units </a:t>
            </a:r>
            <a:r>
              <a:rPr lang="en-IN" sz="2400" dirty="0" smtClean="0">
                <a:effectLst/>
                <a:latin typeface="Times New Roman" panose="02020603050405020304" pitchFamily="18" charset="0"/>
                <a:ea typeface="TimesNewRomanPSMT"/>
                <a:cs typeface="Times New Roman" panose="02020603050405020304" pitchFamily="18" charset="0"/>
              </a:rPr>
              <a:t>– </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Energy storage elements </a:t>
            </a:r>
            <a:r>
              <a:rPr lang="en-IN" sz="2400" dirty="0" smtClean="0">
                <a:effectLst/>
                <a:latin typeface="Times New Roman" panose="02020603050405020304" pitchFamily="18" charset="0"/>
                <a:ea typeface="TimesNewRomanPSMT"/>
                <a:cs typeface="Times New Roman" panose="02020603050405020304" pitchFamily="18" charset="0"/>
              </a:rPr>
              <a:t>– </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Batteries, ultra capacitors, flywheels. DG Impact on - Transmission and Distribution systems, De-regulation </a:t>
            </a:r>
            <a:r>
              <a:rPr lang="en-IN" sz="2400" dirty="0" smtClean="0">
                <a:effectLst/>
                <a:latin typeface="Times New Roman" panose="02020603050405020304" pitchFamily="18" charset="0"/>
                <a:ea typeface="TimesNewRomanPSMT"/>
                <a:cs typeface="Times New Roman" panose="02020603050405020304" pitchFamily="18" charset="0"/>
              </a:rPr>
              <a:t>– </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Impact of DGs upon protective relaying </a:t>
            </a:r>
            <a:r>
              <a:rPr lang="en-IN" sz="2400" dirty="0" smtClean="0">
                <a:effectLst/>
                <a:latin typeface="Times New Roman" panose="02020603050405020304" pitchFamily="18" charset="0"/>
                <a:ea typeface="TimesNewRomanPSMT"/>
                <a:cs typeface="Times New Roman" panose="02020603050405020304" pitchFamily="18" charset="0"/>
              </a:rPr>
              <a:t>–</a:t>
            </a:r>
            <a:r>
              <a:rPr lang="en-IN" sz="2400" dirty="0" smtClean="0">
                <a:effectLst/>
                <a:latin typeface="Times New Roman" panose="02020603050405020304" pitchFamily="18" charset="0"/>
                <a:ea typeface="Calibri" panose="020F0502020204030204" pitchFamily="34" charset="0"/>
                <a:cs typeface="Times New Roman" panose="02020603050405020304" pitchFamily="18" charset="0"/>
              </a:rPr>
              <a:t>Impact of DGs upon transient and dynamic stability of existing distribution systems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34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1276" y="795069"/>
            <a:ext cx="10931682" cy="3982993"/>
          </a:xfrm>
          <a:prstGeom prst="rect">
            <a:avLst/>
          </a:prstGeom>
        </p:spPr>
      </p:pic>
    </p:spTree>
    <p:extLst>
      <p:ext uri="{BB962C8B-B14F-4D97-AF65-F5344CB8AC3E}">
        <p14:creationId xmlns:p14="http://schemas.microsoft.com/office/powerpoint/2010/main" val="118635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5293" y="1358236"/>
            <a:ext cx="9787507" cy="3677787"/>
          </a:xfrm>
          <a:prstGeom prst="rect">
            <a:avLst/>
          </a:prstGeom>
        </p:spPr>
      </p:pic>
    </p:spTree>
    <p:extLst>
      <p:ext uri="{BB962C8B-B14F-4D97-AF65-F5344CB8AC3E}">
        <p14:creationId xmlns:p14="http://schemas.microsoft.com/office/powerpoint/2010/main" val="729684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709" y="510639"/>
            <a:ext cx="11543763" cy="156966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Basics of Lead-Acid Batteries </a:t>
            </a:r>
            <a:endParaRPr lang="en-US" sz="24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Lead-acid </a:t>
            </a:r>
            <a:r>
              <a:rPr lang="en-US" sz="2400" dirty="0">
                <a:latin typeface="Times New Roman" panose="02020603050405020304" pitchFamily="18" charset="0"/>
                <a:cs typeface="Times New Roman" panose="02020603050405020304" pitchFamily="18" charset="0"/>
              </a:rPr>
              <a:t>batteries date back to the 1860s when inventor Raymond Gaston </a:t>
            </a:r>
            <a:r>
              <a:rPr lang="en-US" sz="2400" dirty="0" err="1">
                <a:latin typeface="Times New Roman" panose="02020603050405020304" pitchFamily="18" charset="0"/>
                <a:cs typeface="Times New Roman" panose="02020603050405020304" pitchFamily="18" charset="0"/>
              </a:rPr>
              <a:t>Plante</a:t>
            </a:r>
            <a:r>
              <a:rPr lang="en-US" sz="2400" dirty="0">
                <a:latin typeface="Times New Roman" panose="02020603050405020304" pitchFamily="18" charset="0"/>
                <a:cs typeface="Times New Roman" panose="02020603050405020304" pitchFamily="18" charset="0"/>
              </a:rPr>
              <a:t>´ fabricated the first practical cells made with corroded lead-foil electrodes and a dilute solution of sulfuric acid and water.</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20709" y="2078951"/>
            <a:ext cx="11196032"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Lead-acid batteries are used in everything from small electronic devices such as cell phones, to car batteries, to enormous utility battery banks, the largest of which, in Chino, California, is capable of delivering 4 h of 10 MW power (5000 A at 2000 V) into the grid.</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768439" y="3508763"/>
            <a:ext cx="10848301" cy="341632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Very simply, an individual 2-V cell in a lead-acid battery consists of a positive electrode made of lead dioxide (PbO2) and an negative electrode made of a highly porous, metallic lead (</a:t>
            </a:r>
            <a:r>
              <a:rPr lang="en-US" sz="2400" dirty="0" err="1">
                <a:latin typeface="Times New Roman" panose="02020603050405020304" pitchFamily="18" charset="0"/>
                <a:cs typeface="Times New Roman" panose="02020603050405020304" pitchFamily="18" charset="0"/>
              </a:rPr>
              <a:t>Pb</a:t>
            </a:r>
            <a:r>
              <a:rPr lang="en-US" sz="2400" dirty="0">
                <a:latin typeface="Times New Roman" panose="02020603050405020304" pitchFamily="18" charset="0"/>
                <a:cs typeface="Times New Roman" panose="02020603050405020304" pitchFamily="18" charset="0"/>
              </a:rPr>
              <a:t>) structure, both of which are completely immersed in an electrolyte consisting of a dilute solution of sulfuric acid and water.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Thin </a:t>
            </a:r>
            <a:r>
              <a:rPr lang="en-US" sz="2400" dirty="0">
                <a:latin typeface="Times New Roman" panose="02020603050405020304" pitchFamily="18" charset="0"/>
                <a:cs typeface="Times New Roman" panose="02020603050405020304" pitchFamily="18" charset="0"/>
              </a:rPr>
              <a:t>lead plates are structurally very weak and would not hold up well to physical abuse unless alloyed with a strengthening material. Automobile SLI batteries use </a:t>
            </a:r>
            <a:r>
              <a:rPr lang="en-US" sz="2400" dirty="0">
                <a:solidFill>
                  <a:srgbClr val="FF0000"/>
                </a:solidFill>
                <a:latin typeface="Times New Roman" panose="02020603050405020304" pitchFamily="18" charset="0"/>
                <a:cs typeface="Times New Roman" panose="02020603050405020304" pitchFamily="18" charset="0"/>
              </a:rPr>
              <a:t>calcium for strengthening</a:t>
            </a:r>
            <a:r>
              <a:rPr lang="en-US" sz="2400" dirty="0">
                <a:latin typeface="Times New Roman" panose="02020603050405020304" pitchFamily="18" charset="0"/>
                <a:cs typeface="Times New Roman" panose="02020603050405020304" pitchFamily="18" charset="0"/>
              </a:rPr>
              <a:t>, but calcium does not tolerate discharges of more than about 25 percent very well. </a:t>
            </a:r>
            <a:r>
              <a:rPr lang="en-US" sz="2400" dirty="0">
                <a:solidFill>
                  <a:srgbClr val="FF0000"/>
                </a:solidFill>
                <a:latin typeface="Times New Roman" panose="02020603050405020304" pitchFamily="18" charset="0"/>
                <a:cs typeface="Times New Roman" panose="02020603050405020304" pitchFamily="18" charset="0"/>
              </a:rPr>
              <a:t>Deep discharge batteries </a:t>
            </a:r>
            <a:r>
              <a:rPr lang="en-US" sz="2400" dirty="0">
                <a:latin typeface="Times New Roman" panose="02020603050405020304" pitchFamily="18" charset="0"/>
                <a:cs typeface="Times New Roman" panose="02020603050405020304" pitchFamily="18" charset="0"/>
              </a:rPr>
              <a:t>use </a:t>
            </a:r>
            <a:r>
              <a:rPr lang="en-US" sz="2400" dirty="0">
                <a:solidFill>
                  <a:srgbClr val="FF0000"/>
                </a:solidFill>
                <a:latin typeface="Times New Roman" panose="02020603050405020304" pitchFamily="18" charset="0"/>
                <a:cs typeface="Times New Roman" panose="02020603050405020304" pitchFamily="18" charset="0"/>
              </a:rPr>
              <a:t>antimony</a:t>
            </a:r>
            <a:r>
              <a:rPr lang="en-US" sz="2400" dirty="0">
                <a:latin typeface="Times New Roman" panose="02020603050405020304" pitchFamily="18" charset="0"/>
                <a:cs typeface="Times New Roman" panose="02020603050405020304" pitchFamily="18" charset="0"/>
              </a:rPr>
              <a:t> instead, and so are often referred to as </a:t>
            </a:r>
            <a:r>
              <a:rPr lang="en-US" sz="2400" dirty="0" smtClean="0">
                <a:latin typeface="Times New Roman" panose="02020603050405020304" pitchFamily="18" charset="0"/>
                <a:cs typeface="Times New Roman" panose="02020603050405020304" pitchFamily="18" charset="0"/>
              </a:rPr>
              <a:t>lead antimony </a:t>
            </a:r>
            <a:r>
              <a:rPr lang="en-US" sz="2400" dirty="0">
                <a:latin typeface="Times New Roman" panose="02020603050405020304" pitchFamily="18" charset="0"/>
                <a:cs typeface="Times New Roman" panose="02020603050405020304" pitchFamily="18" charset="0"/>
              </a:rPr>
              <a:t>batteries.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33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710" y="594455"/>
            <a:ext cx="11028608" cy="461665"/>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chemical reactions taking place while the battery discharges are as follows:</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559282" y="1489656"/>
            <a:ext cx="7932447" cy="1073240"/>
          </a:xfrm>
          <a:prstGeom prst="rect">
            <a:avLst/>
          </a:prstGeom>
        </p:spPr>
      </p:pic>
      <p:sp>
        <p:nvSpPr>
          <p:cNvPr id="4" name="Rectangle 3"/>
          <p:cNvSpPr/>
          <p:nvPr/>
        </p:nvSpPr>
        <p:spPr>
          <a:xfrm>
            <a:off x="858591" y="2828836"/>
            <a:ext cx="10101329" cy="1200329"/>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anode is the electrode at which oxidation occurs, which means that during discharge the anode is the negative terminal, but during charging the anode is the positive terminal.</a:t>
            </a:r>
            <a:endParaRPr lang="en-IN"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813515" y="3980669"/>
            <a:ext cx="10242997" cy="120032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can be seen from </a:t>
            </a:r>
            <a:r>
              <a:rPr lang="en-US" sz="24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during discharge the electrons are released at the negative electrode, which then flow through the load to the positive plate where they enter into the reaction given by </a:t>
            </a:r>
            <a:r>
              <a:rPr lang="en-US" sz="2400" dirty="0" smtClean="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9891306" y="2045302"/>
            <a:ext cx="103105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endParaRPr lang="en-IN" dirty="0"/>
          </a:p>
        </p:txBody>
      </p:sp>
      <p:sp>
        <p:nvSpPr>
          <p:cNvPr id="7" name="Rectangle 6"/>
          <p:cNvSpPr/>
          <p:nvPr/>
        </p:nvSpPr>
        <p:spPr>
          <a:xfrm>
            <a:off x="9749307" y="1543000"/>
            <a:ext cx="1003478" cy="36933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……(1), </a:t>
            </a:r>
            <a:endParaRPr lang="en-IN" dirty="0"/>
          </a:p>
        </p:txBody>
      </p:sp>
      <p:sp>
        <p:nvSpPr>
          <p:cNvPr id="8" name="Rectangle 7"/>
          <p:cNvSpPr/>
          <p:nvPr/>
        </p:nvSpPr>
        <p:spPr>
          <a:xfrm>
            <a:off x="877910" y="5180998"/>
            <a:ext cx="10178602" cy="120032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key feature of both reactions is that sulfate ions (SO2− 4 ) that start out in the electrolyte when the battery is fully charged end up being deposited onto each of the two electrodes as lead sulfate (PbSO4) during discharge.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472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649" y="468833"/>
            <a:ext cx="11170277" cy="830997"/>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the battery approaches its fully discharged state, the cell voltage drops sharply while its internal resistance rises abruptly.</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639649" y="1576416"/>
            <a:ext cx="10989971" cy="830997"/>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good battery longevity it is important to keep batteries as fully charged as possible and to completely charge them on a regular basis.</a:t>
            </a:r>
            <a:endParaRPr lang="en-I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739856" y="2588655"/>
            <a:ext cx="9117034" cy="3001112"/>
          </a:xfrm>
          <a:prstGeom prst="rect">
            <a:avLst/>
          </a:prstGeom>
        </p:spPr>
      </p:pic>
      <p:sp>
        <p:nvSpPr>
          <p:cNvPr id="5" name="Rectangle 4"/>
          <p:cNvSpPr/>
          <p:nvPr/>
        </p:nvSpPr>
        <p:spPr>
          <a:xfrm>
            <a:off x="2777542" y="5771009"/>
            <a:ext cx="7834649"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lead-acid battery in its charged and discharged states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345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620" y="289679"/>
            <a:ext cx="11427854" cy="2677656"/>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Battery Storage </a:t>
            </a:r>
            <a:r>
              <a:rPr lang="en-US" sz="2400" b="1" dirty="0" smtClean="0">
                <a:latin typeface="Times New Roman" panose="02020603050405020304" pitchFamily="18" charset="0"/>
                <a:cs typeface="Times New Roman" panose="02020603050405020304" pitchFamily="18" charset="0"/>
              </a:rPr>
              <a:t>Capacity</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Energy storage in a battery is typically given in units of amp-hours (Ah) at some nominal voltage and at some specified discharge rate.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lead-acid battery, for example, has a nominal voltage of 2 V per cell (e.g., 6 cells for a 12-V battery), and manufacturers typically specify the amp-hour capacity at a discharge rate that would drain the battery down to 1.75 V over a specified period of time at a temperature of 25◦ C.</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36620" y="2967335"/>
            <a:ext cx="11080124" cy="120032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200-Ah battery that is delivering 20 A is said to be discharging at a C/10 rate, where the C refers to Ah of capacity and the 10 is hours it would take to deplete (C/10 = 200 Ah/10 h = 20 A).</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36620" y="4167664"/>
            <a:ext cx="10964214"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batteries wired in series, the voltages add, but since the same current flows through each battery, the amp-hour rating of the string is the same as it is for each battery. For batteries wired in parallel the voltage across each battery is the same, but since currents add, the amp-hour capacity is additive.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313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2055" y="904472"/>
            <a:ext cx="10129838" cy="3512982"/>
          </a:xfrm>
          <a:prstGeom prst="rect">
            <a:avLst/>
          </a:prstGeom>
        </p:spPr>
      </p:pic>
      <p:sp>
        <p:nvSpPr>
          <p:cNvPr id="3" name="Rectangle 2"/>
          <p:cNvSpPr/>
          <p:nvPr/>
        </p:nvSpPr>
        <p:spPr>
          <a:xfrm>
            <a:off x="1152056" y="4667346"/>
            <a:ext cx="1058059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Figure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batteries wired in parallel, amp-hours add (a). For batteries in series, voltages add (b). For series/parallel combinations, both add.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228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165" y="945146"/>
            <a:ext cx="10977093"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Batteries in series have higher voltage and lower current, which means more manageable wire sizes without excessive voltage and power losses, along with smaller fuses and switches, and slightly easier connections between batteries.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other hand, a storage system consisting of batteries in parallel is easy to expand, one battery at a time. In series, a whole new string of batteries must be added to increase storage.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94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8836" y="813322"/>
            <a:ext cx="8889313" cy="4057650"/>
          </a:xfrm>
          <a:prstGeom prst="rect">
            <a:avLst/>
          </a:prstGeom>
        </p:spPr>
      </p:pic>
    </p:spTree>
    <p:extLst>
      <p:ext uri="{BB962C8B-B14F-4D97-AF65-F5344CB8AC3E}">
        <p14:creationId xmlns:p14="http://schemas.microsoft.com/office/powerpoint/2010/main" val="314225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3420" y="1217920"/>
            <a:ext cx="9607243" cy="3681625"/>
          </a:xfrm>
          <a:prstGeom prst="rect">
            <a:avLst/>
          </a:prstGeom>
        </p:spPr>
      </p:pic>
    </p:spTree>
    <p:extLst>
      <p:ext uri="{BB962C8B-B14F-4D97-AF65-F5344CB8AC3E}">
        <p14:creationId xmlns:p14="http://schemas.microsoft.com/office/powerpoint/2010/main" val="100539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12" y="627948"/>
            <a:ext cx="11462197" cy="2246769"/>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connection point of an energy source to the grid is usually referred to as the point of connection (PCC).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Its </a:t>
            </a:r>
            <a:r>
              <a:rPr lang="en-US" sz="2000" dirty="0">
                <a:latin typeface="Times New Roman" panose="02020603050405020304" pitchFamily="18" charset="0"/>
                <a:cs typeface="Times New Roman" panose="02020603050405020304" pitchFamily="18" charset="0"/>
              </a:rPr>
              <a:t>definition depends on the ownership and utility interconnect requirements.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Two </a:t>
            </a:r>
            <a:r>
              <a:rPr lang="en-US" sz="2000" dirty="0">
                <a:latin typeface="Times New Roman" panose="02020603050405020304" pitchFamily="18" charset="0"/>
                <a:cs typeface="Times New Roman" panose="02020603050405020304" pitchFamily="18" charset="0"/>
              </a:rPr>
              <a:t>different possible definitions are shown in Figure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where typically the interconnection relay (protection) is installed at the PCC </a:t>
            </a:r>
            <a:r>
              <a:rPr lang="en-US" sz="20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will be assumed here that the PCC is the connection point before the </a:t>
            </a:r>
            <a:r>
              <a:rPr lang="en-US" sz="2000" dirty="0" smtClean="0">
                <a:latin typeface="Times New Roman" panose="02020603050405020304" pitchFamily="18" charset="0"/>
                <a:cs typeface="Times New Roman" panose="02020603050405020304" pitchFamily="18" charset="0"/>
              </a:rPr>
              <a:t>interconnection </a:t>
            </a:r>
            <a:r>
              <a:rPr lang="en-US" sz="2000" dirty="0">
                <a:latin typeface="Times New Roman" panose="02020603050405020304" pitchFamily="18" charset="0"/>
                <a:cs typeface="Times New Roman" panose="02020603050405020304" pitchFamily="18" charset="0"/>
              </a:rPr>
              <a:t>transformer (the left-hand schematic of the figure). The technology that connects an energy source to the PCC, which is referred to as the interfacing technology, may comprise another transformer.</a:t>
            </a:r>
            <a:endParaRPr lang="en-IN"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257577" y="166283"/>
            <a:ext cx="4522072" cy="461665"/>
          </a:xfrm>
          <a:prstGeom prst="rect">
            <a:avLst/>
          </a:prstGeom>
        </p:spPr>
        <p:txBody>
          <a:bodyPr wrap="none">
            <a:spAutoFit/>
          </a:bodyPr>
          <a:lstStyle/>
          <a:p>
            <a:r>
              <a:rPr lang="en-IN" sz="2400" b="1" dirty="0">
                <a:latin typeface="Times New Roman" panose="02020603050405020304" pitchFamily="18" charset="0"/>
                <a:cs typeface="Times New Roman" panose="02020603050405020304" pitchFamily="18" charset="0"/>
              </a:rPr>
              <a:t>INTERFACE WITH THE GRID</a:t>
            </a:r>
          </a:p>
        </p:txBody>
      </p:sp>
      <p:pic>
        <p:nvPicPr>
          <p:cNvPr id="4" name="Picture 3"/>
          <p:cNvPicPr>
            <a:picLocks noChangeAspect="1"/>
          </p:cNvPicPr>
          <p:nvPr/>
        </p:nvPicPr>
        <p:blipFill>
          <a:blip r:embed="rId2"/>
          <a:stretch>
            <a:fillRect/>
          </a:stretch>
        </p:blipFill>
        <p:spPr>
          <a:xfrm>
            <a:off x="1532584" y="2787293"/>
            <a:ext cx="8564451" cy="3981450"/>
          </a:xfrm>
          <a:prstGeom prst="rect">
            <a:avLst/>
          </a:prstGeom>
        </p:spPr>
      </p:pic>
      <p:sp>
        <p:nvSpPr>
          <p:cNvPr id="5" name="Rectangle 4"/>
          <p:cNvSpPr/>
          <p:nvPr/>
        </p:nvSpPr>
        <p:spPr>
          <a:xfrm>
            <a:off x="8199550" y="5527064"/>
            <a:ext cx="3777802" cy="1015663"/>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Figure: </a:t>
            </a:r>
            <a:r>
              <a:rPr lang="en-US" sz="2000" b="1" dirty="0">
                <a:latin typeface="Times New Roman" panose="02020603050405020304" pitchFamily="18" charset="0"/>
                <a:cs typeface="Times New Roman" panose="02020603050405020304" pitchFamily="18" charset="0"/>
              </a:rPr>
              <a:t>Two possible definitions of the point-of-common coupling (PCC). </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687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9758" y="864145"/>
            <a:ext cx="9526564" cy="5648325"/>
          </a:xfrm>
          <a:prstGeom prst="rect">
            <a:avLst/>
          </a:prstGeom>
        </p:spPr>
      </p:pic>
    </p:spTree>
    <p:extLst>
      <p:ext uri="{BB962C8B-B14F-4D97-AF65-F5344CB8AC3E}">
        <p14:creationId xmlns:p14="http://schemas.microsoft.com/office/powerpoint/2010/main" val="2521412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0595" y="1270805"/>
            <a:ext cx="8628371" cy="4147355"/>
          </a:xfrm>
          <a:prstGeom prst="rect">
            <a:avLst/>
          </a:prstGeom>
        </p:spPr>
      </p:pic>
    </p:spTree>
    <p:extLst>
      <p:ext uri="{BB962C8B-B14F-4D97-AF65-F5344CB8AC3E}">
        <p14:creationId xmlns:p14="http://schemas.microsoft.com/office/powerpoint/2010/main" val="410651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255" y="0"/>
            <a:ext cx="12041745" cy="6858000"/>
          </a:xfrm>
          <a:prstGeom prst="rect">
            <a:avLst/>
          </a:prstGeom>
        </p:spPr>
      </p:pic>
    </p:spTree>
    <p:extLst>
      <p:ext uri="{BB962C8B-B14F-4D97-AF65-F5344CB8AC3E}">
        <p14:creationId xmlns:p14="http://schemas.microsoft.com/office/powerpoint/2010/main" val="1241391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039"/>
            <a:ext cx="12191999" cy="6944634"/>
          </a:xfrm>
          <a:prstGeom prst="rect">
            <a:avLst/>
          </a:prstGeom>
        </p:spPr>
      </p:pic>
    </p:spTree>
    <p:extLst>
      <p:ext uri="{BB962C8B-B14F-4D97-AF65-F5344CB8AC3E}">
        <p14:creationId xmlns:p14="http://schemas.microsoft.com/office/powerpoint/2010/main" val="1070898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980349"/>
          </a:xfrm>
          <a:prstGeom prst="rect">
            <a:avLst/>
          </a:prstGeom>
        </p:spPr>
      </p:pic>
    </p:spTree>
    <p:extLst>
      <p:ext uri="{BB962C8B-B14F-4D97-AF65-F5344CB8AC3E}">
        <p14:creationId xmlns:p14="http://schemas.microsoft.com/office/powerpoint/2010/main" val="404606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4359" y="1006228"/>
            <a:ext cx="6463719" cy="3359710"/>
          </a:xfrm>
          <a:prstGeom prst="rect">
            <a:avLst/>
          </a:prstGeom>
        </p:spPr>
      </p:pic>
      <p:sp>
        <p:nvSpPr>
          <p:cNvPr id="3" name="Rectangle 2"/>
          <p:cNvSpPr/>
          <p:nvPr/>
        </p:nvSpPr>
        <p:spPr>
          <a:xfrm>
            <a:off x="2754120" y="4506464"/>
            <a:ext cx="2454967" cy="369332"/>
          </a:xfrm>
          <a:prstGeom prst="rect">
            <a:avLst/>
          </a:prstGeom>
        </p:spPr>
        <p:txBody>
          <a:bodyPr wrap="none">
            <a:spAutoFit/>
          </a:bodyPr>
          <a:lstStyle/>
          <a:p>
            <a:r>
              <a:rPr lang="en-IN" dirty="0"/>
              <a:t>FIGURE :</a:t>
            </a:r>
            <a:r>
              <a:rPr lang="en-IN" dirty="0" smtClean="0"/>
              <a:t> </a:t>
            </a:r>
            <a:r>
              <a:rPr lang="en-IN" dirty="0" err="1"/>
              <a:t>Supercapacitor</a:t>
            </a:r>
            <a:endParaRPr lang="en-IN" dirty="0"/>
          </a:p>
        </p:txBody>
      </p:sp>
      <p:pic>
        <p:nvPicPr>
          <p:cNvPr id="4" name="Picture 3"/>
          <p:cNvPicPr>
            <a:picLocks noChangeAspect="1"/>
          </p:cNvPicPr>
          <p:nvPr/>
        </p:nvPicPr>
        <p:blipFill>
          <a:blip r:embed="rId3"/>
          <a:stretch>
            <a:fillRect/>
          </a:stretch>
        </p:blipFill>
        <p:spPr>
          <a:xfrm>
            <a:off x="7512148" y="1006228"/>
            <a:ext cx="4375052" cy="3500236"/>
          </a:xfrm>
          <a:prstGeom prst="rect">
            <a:avLst/>
          </a:prstGeom>
        </p:spPr>
      </p:pic>
      <p:sp>
        <p:nvSpPr>
          <p:cNvPr id="5" name="Rectangle 4"/>
          <p:cNvSpPr/>
          <p:nvPr/>
        </p:nvSpPr>
        <p:spPr>
          <a:xfrm>
            <a:off x="8029438" y="4708702"/>
            <a:ext cx="2537105" cy="369332"/>
          </a:xfrm>
          <a:prstGeom prst="rect">
            <a:avLst/>
          </a:prstGeom>
        </p:spPr>
        <p:txBody>
          <a:bodyPr wrap="none">
            <a:spAutoFit/>
          </a:bodyPr>
          <a:lstStyle/>
          <a:p>
            <a:r>
              <a:rPr lang="en-IN" dirty="0"/>
              <a:t>Figure </a:t>
            </a:r>
            <a:r>
              <a:rPr lang="en-IN" dirty="0" smtClean="0"/>
              <a:t>: </a:t>
            </a:r>
            <a:r>
              <a:rPr lang="en-IN" dirty="0"/>
              <a:t>Cell Construction</a:t>
            </a:r>
          </a:p>
        </p:txBody>
      </p:sp>
    </p:spTree>
    <p:extLst>
      <p:ext uri="{BB962C8B-B14F-4D97-AF65-F5344CB8AC3E}">
        <p14:creationId xmlns:p14="http://schemas.microsoft.com/office/powerpoint/2010/main" val="1727251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087"/>
            <a:ext cx="12191999" cy="6811913"/>
          </a:xfrm>
          <a:prstGeom prst="rect">
            <a:avLst/>
          </a:prstGeom>
        </p:spPr>
      </p:pic>
    </p:spTree>
    <p:extLst>
      <p:ext uri="{BB962C8B-B14F-4D97-AF65-F5344CB8AC3E}">
        <p14:creationId xmlns:p14="http://schemas.microsoft.com/office/powerpoint/2010/main" val="2324230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748530"/>
          </a:xfrm>
          <a:prstGeom prst="rect">
            <a:avLst/>
          </a:prstGeom>
        </p:spPr>
      </p:pic>
    </p:spTree>
    <p:extLst>
      <p:ext uri="{BB962C8B-B14F-4D97-AF65-F5344CB8AC3E}">
        <p14:creationId xmlns:p14="http://schemas.microsoft.com/office/powerpoint/2010/main" val="2730911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06660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299324" cy="6857999"/>
          </a:xfrm>
          <a:prstGeom prst="rect">
            <a:avLst/>
          </a:prstGeom>
        </p:spPr>
      </p:pic>
    </p:spTree>
    <p:extLst>
      <p:ext uri="{BB962C8B-B14F-4D97-AF65-F5344CB8AC3E}">
        <p14:creationId xmlns:p14="http://schemas.microsoft.com/office/powerpoint/2010/main" val="232422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861" y="719869"/>
            <a:ext cx="11363459"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different interfacing technologies used; in common is the use of generators and power electronics converters, as shown in Figure </a:t>
            </a:r>
            <a:r>
              <a:rPr lang="en-US" sz="24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main goal of the interfacing technology is to accommodate the energy produced to the grid requirements.</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15921" y="2606160"/>
            <a:ext cx="7353837" cy="2815846"/>
          </a:xfrm>
          <a:prstGeom prst="rect">
            <a:avLst/>
          </a:prstGeom>
        </p:spPr>
      </p:pic>
      <p:sp>
        <p:nvSpPr>
          <p:cNvPr id="4" name="Rectangle 3"/>
          <p:cNvSpPr/>
          <p:nvPr/>
        </p:nvSpPr>
        <p:spPr>
          <a:xfrm>
            <a:off x="2464588" y="5422006"/>
            <a:ext cx="553407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Interfacing </a:t>
            </a:r>
            <a:r>
              <a:rPr lang="en-US" sz="2000" dirty="0">
                <a:latin typeface="Times New Roman" panose="02020603050405020304" pitchFamily="18" charset="0"/>
                <a:cs typeface="Times New Roman" panose="02020603050405020304" pitchFamily="18" charset="0"/>
              </a:rPr>
              <a:t>of energy sources with the grid.</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443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312203" cy="6967470"/>
          </a:xfrm>
          <a:prstGeom prst="rect">
            <a:avLst/>
          </a:prstGeom>
        </p:spPr>
      </p:pic>
    </p:spTree>
    <p:extLst>
      <p:ext uri="{BB962C8B-B14F-4D97-AF65-F5344CB8AC3E}">
        <p14:creationId xmlns:p14="http://schemas.microsoft.com/office/powerpoint/2010/main" val="2266116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9965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74702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4639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80349"/>
          </a:xfrm>
          <a:prstGeom prst="rect">
            <a:avLst/>
          </a:prstGeom>
        </p:spPr>
      </p:pic>
    </p:spTree>
    <p:extLst>
      <p:ext uri="{BB962C8B-B14F-4D97-AF65-F5344CB8AC3E}">
        <p14:creationId xmlns:p14="http://schemas.microsoft.com/office/powerpoint/2010/main" val="27487821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49102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427744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86444" cy="6858000"/>
          </a:xfrm>
          <a:prstGeom prst="rect">
            <a:avLst/>
          </a:prstGeom>
        </p:spPr>
      </p:pic>
    </p:spTree>
    <p:extLst>
      <p:ext uri="{BB962C8B-B14F-4D97-AF65-F5344CB8AC3E}">
        <p14:creationId xmlns:p14="http://schemas.microsoft.com/office/powerpoint/2010/main" val="3780801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82178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5242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94" y="481712"/>
            <a:ext cx="11131639"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Depending on the nature of their produced power, different energy sources use different technologies to interface/couple with the grid, as reported in Table </a:t>
            </a:r>
            <a:r>
              <a:rPr lang="en-US" dirty="0" smtClean="0"/>
              <a:t>.</a:t>
            </a:r>
            <a:endParaRPr lang="en-IN" dirty="0"/>
          </a:p>
        </p:txBody>
      </p:sp>
      <p:pic>
        <p:nvPicPr>
          <p:cNvPr id="3" name="Picture 2"/>
          <p:cNvPicPr>
            <a:picLocks noChangeAspect="1"/>
          </p:cNvPicPr>
          <p:nvPr/>
        </p:nvPicPr>
        <p:blipFill>
          <a:blip r:embed="rId2"/>
          <a:stretch>
            <a:fillRect/>
          </a:stretch>
        </p:blipFill>
        <p:spPr>
          <a:xfrm>
            <a:off x="1342220" y="2037709"/>
            <a:ext cx="9952551" cy="3925208"/>
          </a:xfrm>
          <a:prstGeom prst="rect">
            <a:avLst/>
          </a:prstGeom>
        </p:spPr>
      </p:pic>
      <p:sp>
        <p:nvSpPr>
          <p:cNvPr id="4" name="Rectangle 3"/>
          <p:cNvSpPr/>
          <p:nvPr/>
        </p:nvSpPr>
        <p:spPr>
          <a:xfrm>
            <a:off x="1342220" y="1668377"/>
            <a:ext cx="9012394" cy="369332"/>
          </a:xfrm>
          <a:prstGeom prst="rect">
            <a:avLst/>
          </a:prstGeom>
        </p:spPr>
        <p:txBody>
          <a:bodyPr wrap="square">
            <a:spAutoFit/>
          </a:bodyPr>
          <a:lstStyle/>
          <a:p>
            <a:r>
              <a:rPr lang="en-IN" b="1" dirty="0">
                <a:latin typeface="Times New Roman" panose="02020603050405020304" pitchFamily="18" charset="0"/>
                <a:cs typeface="Times New Roman" panose="02020603050405020304" pitchFamily="18" charset="0"/>
              </a:rPr>
              <a:t>TABLE :</a:t>
            </a:r>
            <a:r>
              <a:rPr lang="en-IN" b="1" dirty="0" smtClean="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Interfacing Technologies for Different Energy Sources</a:t>
            </a:r>
          </a:p>
        </p:txBody>
      </p:sp>
    </p:spTree>
    <p:extLst>
      <p:ext uri="{BB962C8B-B14F-4D97-AF65-F5344CB8AC3E}">
        <p14:creationId xmlns:p14="http://schemas.microsoft.com/office/powerpoint/2010/main" val="762649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7" y="819319"/>
            <a:ext cx="11732654" cy="556594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Through three generations of upgrading and decades of development, there have emerged a series of </a:t>
            </a:r>
            <a:r>
              <a:rPr lang="en-US" sz="2400" dirty="0" err="1">
                <a:latin typeface="Times New Roman" panose="02020603050405020304" pitchFamily="18" charset="0"/>
                <a:cs typeface="Times New Roman" panose="02020603050405020304" pitchFamily="18" charset="0"/>
              </a:rPr>
              <a:t>supercapacitor</a:t>
            </a:r>
            <a:r>
              <a:rPr lang="en-US" sz="2400" dirty="0">
                <a:latin typeface="Times New Roman" panose="02020603050405020304" pitchFamily="18" charset="0"/>
                <a:cs typeface="Times New Roman" panose="02020603050405020304" pitchFamily="18" charset="0"/>
              </a:rPr>
              <a:t> products with the capacity ranging from 0.5 to 1000 F, the working voltage from 12 to 400 V, and the maximum discharge current from 400 to 2000 A.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maximum stored energy of the storage system can reach 30 MJ.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However</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supercapacitor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quite expensive, and in the power system it is mainly used to smooth load of short time and high power and for the peak power of the electric energy quality such as the start-up support for high-power DC motors and transient recovery voltage</a:t>
            </a:r>
            <a:r>
              <a:rPr lang="en-US" sz="24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can enhance the level of electricity supply when the voltage drops and during the transient interference.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51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2" y="941978"/>
            <a:ext cx="11775583" cy="1569660"/>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1F1F1F"/>
                </a:solidFill>
                <a:latin typeface="Times New Roman" panose="02020603050405020304" pitchFamily="18" charset="0"/>
                <a:cs typeface="Times New Roman" panose="02020603050405020304" pitchFamily="18" charset="0"/>
              </a:rPr>
              <a:t>Flywheel energy storage uses electric motors to drive the flywheel to rotate at a high speed so that the electrical power is transformed into mechanical power and stored, and when necessary, flywheels drive generators to generate power. </a:t>
            </a:r>
            <a:endParaRPr lang="en-US" sz="2400" dirty="0" smtClean="0">
              <a:solidFill>
                <a:srgbClr val="1F1F1F"/>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solidFill>
                  <a:srgbClr val="1F1F1F"/>
                </a:solidFill>
                <a:latin typeface="Times New Roman" panose="02020603050405020304" pitchFamily="18" charset="0"/>
                <a:cs typeface="Times New Roman" panose="02020603050405020304" pitchFamily="18" charset="0"/>
              </a:rPr>
              <a:t>The </a:t>
            </a:r>
            <a:r>
              <a:rPr lang="en-US" sz="2400" dirty="0">
                <a:solidFill>
                  <a:srgbClr val="1F1F1F"/>
                </a:solidFill>
                <a:latin typeface="Times New Roman" panose="02020603050405020304" pitchFamily="18" charset="0"/>
                <a:cs typeface="Times New Roman" panose="02020603050405020304" pitchFamily="18" charset="0"/>
              </a:rPr>
              <a:t>flywheel system operates in the high vacuum environment.</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66162" y="269315"/>
            <a:ext cx="3438762" cy="461665"/>
          </a:xfrm>
          <a:prstGeom prst="rect">
            <a:avLst/>
          </a:prstGeom>
        </p:spPr>
        <p:txBody>
          <a:bodyPr wrap="none">
            <a:spAutoFit/>
          </a:bodyPr>
          <a:lstStyle/>
          <a:p>
            <a:r>
              <a:rPr lang="en-US" sz="2400" b="1" dirty="0">
                <a:solidFill>
                  <a:srgbClr val="1F1F1F"/>
                </a:solidFill>
                <a:latin typeface="Times New Roman" panose="02020603050405020304" pitchFamily="18" charset="0"/>
                <a:cs typeface="Times New Roman" panose="02020603050405020304" pitchFamily="18" charset="0"/>
              </a:rPr>
              <a:t>Flywheel energy storage </a:t>
            </a:r>
            <a:endParaRPr lang="en-IN"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66162" y="2511896"/>
            <a:ext cx="11230276"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flywheel system is made of a fiber-epoxy composite rotor, supported on magnetic bearings, rotating in a vacuum, and mechanically coupled with an electrical machine that can work as a motor or a generator. Two counter-rotating wheels are placed side by side where gyroscopic effects must be eliminated</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7575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6107" y="488847"/>
            <a:ext cx="7533564" cy="4465031"/>
          </a:xfrm>
          <a:prstGeom prst="rect">
            <a:avLst/>
          </a:prstGeom>
        </p:spPr>
      </p:pic>
      <p:sp>
        <p:nvSpPr>
          <p:cNvPr id="3" name="Rectangle 2"/>
          <p:cNvSpPr/>
          <p:nvPr/>
        </p:nvSpPr>
        <p:spPr>
          <a:xfrm>
            <a:off x="3154757" y="4953878"/>
            <a:ext cx="4807726" cy="369332"/>
          </a:xfrm>
          <a:prstGeom prst="rect">
            <a:avLst/>
          </a:prstGeom>
        </p:spPr>
        <p:txBody>
          <a:bodyPr wrap="none">
            <a:spAutoFit/>
          </a:bodyPr>
          <a:lstStyle/>
          <a:p>
            <a:r>
              <a:rPr lang="en-US" dirty="0">
                <a:solidFill>
                  <a:srgbClr val="000000"/>
                </a:solidFill>
                <a:latin typeface="Times New Roman" panose="02020603050405020304" pitchFamily="18" charset="0"/>
              </a:rPr>
              <a:t>Fig </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Structure of a flywheel and its components </a:t>
            </a:r>
            <a:endParaRPr lang="en-IN" dirty="0"/>
          </a:p>
        </p:txBody>
      </p:sp>
    </p:spTree>
    <p:extLst>
      <p:ext uri="{BB962C8B-B14F-4D97-AF65-F5344CB8AC3E}">
        <p14:creationId xmlns:p14="http://schemas.microsoft.com/office/powerpoint/2010/main" val="2624364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4531" y="883271"/>
            <a:ext cx="4738926" cy="646331"/>
          </a:xfrm>
          <a:prstGeom prst="rect">
            <a:avLst/>
          </a:prstGeom>
        </p:spPr>
        <p:txBody>
          <a:bodyPr wrap="none">
            <a:spAutoFit/>
          </a:bodyPr>
          <a:lstStyle/>
          <a:p>
            <a:r>
              <a:rPr lang="en-IN" dirty="0" smtClean="0">
                <a:hlinkClick r:id="rId2"/>
              </a:rPr>
              <a:t>https://www.youtube.com/watch?v=J9slIBECva4</a:t>
            </a:r>
            <a:endParaRPr lang="en-IN" dirty="0" smtClean="0"/>
          </a:p>
          <a:p>
            <a:endParaRPr lang="en-IN" dirty="0"/>
          </a:p>
        </p:txBody>
      </p:sp>
    </p:spTree>
    <p:extLst>
      <p:ext uri="{BB962C8B-B14F-4D97-AF65-F5344CB8AC3E}">
        <p14:creationId xmlns:p14="http://schemas.microsoft.com/office/powerpoint/2010/main" val="834182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824" y="713433"/>
            <a:ext cx="10640704" cy="3416320"/>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 fly wheel energy storage system (FESS) is made up of a heavy rotating part, the flywheel, with an electric motor/generator. </a:t>
            </a:r>
            <a:endParaRPr lang="en-US"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The </a:t>
            </a:r>
            <a:r>
              <a:rPr lang="en-US" sz="2400" dirty="0">
                <a:solidFill>
                  <a:srgbClr val="000000"/>
                </a:solidFill>
                <a:latin typeface="Times New Roman" panose="02020603050405020304" pitchFamily="18" charset="0"/>
                <a:cs typeface="Times New Roman" panose="02020603050405020304" pitchFamily="18" charset="0"/>
              </a:rPr>
              <a:t>inbuilt motor uses electrical power to turn at high speeds </a:t>
            </a:r>
            <a:r>
              <a:rPr lang="en-US" sz="2400" dirty="0">
                <a:latin typeface="Times New Roman" panose="02020603050405020304" pitchFamily="18" charset="0"/>
                <a:cs typeface="Times New Roman" panose="02020603050405020304" pitchFamily="18" charset="0"/>
              </a:rPr>
              <a:t>to set the flywheel turning at its operating speed. This results in the storage of kinetic energy</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When energy is required, the motor functions as a generator, because the flywheel transfers rotational energy to it. This is converted back into electrical energy, thus completing the cycle.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the flywheel spins faster, it experiences greater force and thus stores more energy.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109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777" y="1"/>
            <a:ext cx="12148667" cy="6748530"/>
          </a:xfrm>
          <a:prstGeom prst="rect">
            <a:avLst/>
          </a:prstGeom>
        </p:spPr>
      </p:pic>
    </p:spTree>
    <p:extLst>
      <p:ext uri="{BB962C8B-B14F-4D97-AF65-F5344CB8AC3E}">
        <p14:creationId xmlns:p14="http://schemas.microsoft.com/office/powerpoint/2010/main" val="1281659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400800"/>
          </a:xfrm>
          <a:prstGeom prst="rect">
            <a:avLst/>
          </a:prstGeom>
        </p:spPr>
      </p:pic>
    </p:spTree>
    <p:extLst>
      <p:ext uri="{BB962C8B-B14F-4D97-AF65-F5344CB8AC3E}">
        <p14:creationId xmlns:p14="http://schemas.microsoft.com/office/powerpoint/2010/main" val="4679025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5910"/>
            <a:ext cx="12192000" cy="7083379"/>
          </a:xfrm>
          <a:prstGeom prst="rect">
            <a:avLst/>
          </a:prstGeom>
        </p:spPr>
      </p:pic>
    </p:spTree>
    <p:extLst>
      <p:ext uri="{BB962C8B-B14F-4D97-AF65-F5344CB8AC3E}">
        <p14:creationId xmlns:p14="http://schemas.microsoft.com/office/powerpoint/2010/main" val="1771438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3031"/>
            <a:ext cx="12192000" cy="6954592"/>
          </a:xfrm>
          <a:prstGeom prst="rect">
            <a:avLst/>
          </a:prstGeom>
        </p:spPr>
      </p:pic>
    </p:spTree>
    <p:extLst>
      <p:ext uri="{BB962C8B-B14F-4D97-AF65-F5344CB8AC3E}">
        <p14:creationId xmlns:p14="http://schemas.microsoft.com/office/powerpoint/2010/main" val="3012174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3008" y="128790"/>
            <a:ext cx="10398282" cy="5795492"/>
          </a:xfrm>
          <a:prstGeom prst="rect">
            <a:avLst/>
          </a:prstGeom>
        </p:spPr>
      </p:pic>
      <p:sp>
        <p:nvSpPr>
          <p:cNvPr id="3" name="Rectangle 2"/>
          <p:cNvSpPr/>
          <p:nvPr/>
        </p:nvSpPr>
        <p:spPr>
          <a:xfrm>
            <a:off x="2253803" y="5847010"/>
            <a:ext cx="7881869"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FIGURE. </a:t>
            </a:r>
            <a:r>
              <a:rPr lang="en-US" sz="2000" dirty="0">
                <a:latin typeface="Times New Roman" panose="02020603050405020304" pitchFamily="18" charset="0"/>
                <a:cs typeface="Times New Roman" panose="02020603050405020304" pitchFamily="18" charset="0"/>
              </a:rPr>
              <a:t>SCHEMA OF A PV-SYSTEM CONNECTED TO THE GRID</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96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3" y="488048"/>
            <a:ext cx="11749825" cy="1938992"/>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Interfaces to the utility system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DG units are interconnected with the utility to operate in parallel with its distribution system.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main type of electrical system machines/interfaces are synchronous generators, asynchronous generators (induction machines) and power electronic inverters.</a:t>
            </a:r>
            <a:endParaRPr lang="en-IN" sz="2400" dirty="0">
              <a:latin typeface="Times New Roman" panose="02020603050405020304" pitchFamily="18" charset="0"/>
              <a:cs typeface="Times New Roman" panose="02020603050405020304" pitchFamily="18" charset="0"/>
            </a:endParaRPr>
          </a:p>
        </p:txBody>
      </p:sp>
      <p:pic>
        <p:nvPicPr>
          <p:cNvPr id="1030" name="Picture 6" descr="https://www.researchgate.net/profile/Nathan-Baeckeland/publication/365425408/figure/fig3/AS:11431281097472144@1668588786120/Illustration-of-inverter-based-resources-connected-to-the-main-grid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216" y="2650476"/>
            <a:ext cx="6096000" cy="3776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933182" y="3059067"/>
            <a:ext cx="3886200" cy="2710668"/>
          </a:xfrm>
          <a:prstGeom prst="rect">
            <a:avLst/>
          </a:prstGeom>
        </p:spPr>
      </p:pic>
    </p:spTree>
    <p:extLst>
      <p:ext uri="{BB962C8B-B14F-4D97-AF65-F5344CB8AC3E}">
        <p14:creationId xmlns:p14="http://schemas.microsoft.com/office/powerpoint/2010/main" val="1541136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36372" y="1223493"/>
            <a:ext cx="9878096" cy="3902299"/>
          </a:xfrm>
          <a:prstGeom prst="rect">
            <a:avLst/>
          </a:prstGeom>
        </p:spPr>
      </p:pic>
      <p:sp>
        <p:nvSpPr>
          <p:cNvPr id="4" name="Rectangle 3"/>
          <p:cNvSpPr/>
          <p:nvPr/>
        </p:nvSpPr>
        <p:spPr>
          <a:xfrm>
            <a:off x="2365033" y="5459500"/>
            <a:ext cx="5802614" cy="369332"/>
          </a:xfrm>
          <a:prstGeom prst="rect">
            <a:avLst/>
          </a:prstGeom>
        </p:spPr>
        <p:txBody>
          <a:bodyPr wrap="none">
            <a:spAutoFit/>
          </a:bodyPr>
          <a:lstStyle/>
          <a:p>
            <a:r>
              <a:rPr lang="en-US" dirty="0" smtClean="0"/>
              <a:t> </a:t>
            </a:r>
            <a:r>
              <a:rPr lang="en-US" smtClean="0"/>
              <a:t>Fig: Schematic </a:t>
            </a:r>
            <a:r>
              <a:rPr lang="en-US" dirty="0"/>
              <a:t>diagram of the PV/USC grid-on power system</a:t>
            </a:r>
            <a:endParaRPr lang="en-IN" dirty="0"/>
          </a:p>
        </p:txBody>
      </p:sp>
    </p:spTree>
    <p:extLst>
      <p:ext uri="{BB962C8B-B14F-4D97-AF65-F5344CB8AC3E}">
        <p14:creationId xmlns:p14="http://schemas.microsoft.com/office/powerpoint/2010/main" val="2498233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395359"/>
            <a:ext cx="12050972" cy="6264748"/>
          </a:xfrm>
          <a:prstGeom prst="rect">
            <a:avLst/>
          </a:prstGeom>
        </p:spPr>
      </p:pic>
    </p:spTree>
    <p:extLst>
      <p:ext uri="{BB962C8B-B14F-4D97-AF65-F5344CB8AC3E}">
        <p14:creationId xmlns:p14="http://schemas.microsoft.com/office/powerpoint/2010/main" val="855088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47390"/>
            <a:ext cx="11668836" cy="6185421"/>
          </a:xfrm>
          <a:prstGeom prst="rect">
            <a:avLst/>
          </a:prstGeom>
        </p:spPr>
      </p:pic>
    </p:spTree>
    <p:extLst>
      <p:ext uri="{BB962C8B-B14F-4D97-AF65-F5344CB8AC3E}">
        <p14:creationId xmlns:p14="http://schemas.microsoft.com/office/powerpoint/2010/main" val="331421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838" y="791285"/>
            <a:ext cx="11253362" cy="5186433"/>
          </a:xfrm>
          <a:prstGeom prst="rect">
            <a:avLst/>
          </a:prstGeom>
        </p:spPr>
      </p:pic>
    </p:spTree>
    <p:extLst>
      <p:ext uri="{BB962C8B-B14F-4D97-AF65-F5344CB8AC3E}">
        <p14:creationId xmlns:p14="http://schemas.microsoft.com/office/powerpoint/2010/main" val="2162477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039" y="501134"/>
            <a:ext cx="7419467" cy="461665"/>
          </a:xfrm>
          <a:prstGeom prst="rect">
            <a:avLst/>
          </a:prstGeom>
        </p:spPr>
        <p:txBody>
          <a:bodyPr wrap="none">
            <a:spAutoFit/>
          </a:bodyPr>
          <a:lstStyle/>
          <a:p>
            <a:r>
              <a:rPr lang="en-IN" sz="2400" b="1" dirty="0">
                <a:latin typeface="Times New Roman" panose="02020603050405020304" pitchFamily="18" charset="0"/>
                <a:ea typeface="Calibri" panose="020F0502020204030204" pitchFamily="34" charset="0"/>
                <a:cs typeface="Times New Roman" panose="02020603050405020304" pitchFamily="18" charset="0"/>
              </a:rPr>
              <a:t>DG Impact on - Transmission and Distribution systems</a:t>
            </a:r>
            <a:endParaRPr lang="en-IN" sz="2400" b="1" dirty="0"/>
          </a:p>
        </p:txBody>
      </p:sp>
      <p:pic>
        <p:nvPicPr>
          <p:cNvPr id="5" name="Picture 4"/>
          <p:cNvPicPr>
            <a:picLocks noChangeAspect="1"/>
          </p:cNvPicPr>
          <p:nvPr/>
        </p:nvPicPr>
        <p:blipFill>
          <a:blip r:embed="rId2"/>
          <a:stretch>
            <a:fillRect/>
          </a:stretch>
        </p:blipFill>
        <p:spPr>
          <a:xfrm>
            <a:off x="520320" y="1498173"/>
            <a:ext cx="10529753" cy="3679133"/>
          </a:xfrm>
          <a:prstGeom prst="rect">
            <a:avLst/>
          </a:prstGeom>
        </p:spPr>
      </p:pic>
    </p:spTree>
    <p:extLst>
      <p:ext uri="{BB962C8B-B14F-4D97-AF65-F5344CB8AC3E}">
        <p14:creationId xmlns:p14="http://schemas.microsoft.com/office/powerpoint/2010/main" val="548439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488" y="231820"/>
            <a:ext cx="10637950" cy="5571856"/>
          </a:xfrm>
          <a:prstGeom prst="rect">
            <a:avLst/>
          </a:prstGeom>
        </p:spPr>
      </p:pic>
      <p:pic>
        <p:nvPicPr>
          <p:cNvPr id="3" name="Picture 2"/>
          <p:cNvPicPr>
            <a:picLocks noChangeAspect="1"/>
          </p:cNvPicPr>
          <p:nvPr/>
        </p:nvPicPr>
        <p:blipFill>
          <a:blip r:embed="rId3"/>
          <a:stretch>
            <a:fillRect/>
          </a:stretch>
        </p:blipFill>
        <p:spPr>
          <a:xfrm>
            <a:off x="1120462" y="5803676"/>
            <a:ext cx="9890976" cy="571366"/>
          </a:xfrm>
          <a:prstGeom prst="rect">
            <a:avLst/>
          </a:prstGeom>
        </p:spPr>
      </p:pic>
    </p:spTree>
    <p:extLst>
      <p:ext uri="{BB962C8B-B14F-4D97-AF65-F5344CB8AC3E}">
        <p14:creationId xmlns:p14="http://schemas.microsoft.com/office/powerpoint/2010/main" val="3059924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6735" y="942707"/>
            <a:ext cx="2596166" cy="512606"/>
          </a:xfrm>
          <a:prstGeom prst="rect">
            <a:avLst/>
          </a:prstGeom>
        </p:spPr>
      </p:pic>
      <p:pic>
        <p:nvPicPr>
          <p:cNvPr id="4" name="Picture 3"/>
          <p:cNvPicPr>
            <a:picLocks noChangeAspect="1"/>
          </p:cNvPicPr>
          <p:nvPr/>
        </p:nvPicPr>
        <p:blipFill>
          <a:blip r:embed="rId3"/>
          <a:stretch>
            <a:fillRect/>
          </a:stretch>
        </p:blipFill>
        <p:spPr>
          <a:xfrm>
            <a:off x="816735" y="1674254"/>
            <a:ext cx="3009900" cy="669701"/>
          </a:xfrm>
          <a:prstGeom prst="rect">
            <a:avLst/>
          </a:prstGeom>
        </p:spPr>
      </p:pic>
      <p:pic>
        <p:nvPicPr>
          <p:cNvPr id="5" name="Picture 4"/>
          <p:cNvPicPr>
            <a:picLocks noChangeAspect="1"/>
          </p:cNvPicPr>
          <p:nvPr/>
        </p:nvPicPr>
        <p:blipFill>
          <a:blip r:embed="rId4"/>
          <a:stretch>
            <a:fillRect/>
          </a:stretch>
        </p:blipFill>
        <p:spPr>
          <a:xfrm>
            <a:off x="1024273" y="2432295"/>
            <a:ext cx="1139378" cy="555604"/>
          </a:xfrm>
          <a:prstGeom prst="rect">
            <a:avLst/>
          </a:prstGeom>
        </p:spPr>
      </p:pic>
      <p:pic>
        <p:nvPicPr>
          <p:cNvPr id="6" name="Picture 5"/>
          <p:cNvPicPr>
            <a:picLocks noChangeAspect="1"/>
          </p:cNvPicPr>
          <p:nvPr/>
        </p:nvPicPr>
        <p:blipFill>
          <a:blip r:embed="rId5"/>
          <a:stretch>
            <a:fillRect/>
          </a:stretch>
        </p:blipFill>
        <p:spPr>
          <a:xfrm>
            <a:off x="636297" y="3076239"/>
            <a:ext cx="4248150" cy="478330"/>
          </a:xfrm>
          <a:prstGeom prst="rect">
            <a:avLst/>
          </a:prstGeom>
        </p:spPr>
      </p:pic>
      <p:pic>
        <p:nvPicPr>
          <p:cNvPr id="7" name="Picture 6"/>
          <p:cNvPicPr>
            <a:picLocks noChangeAspect="1"/>
          </p:cNvPicPr>
          <p:nvPr/>
        </p:nvPicPr>
        <p:blipFill>
          <a:blip r:embed="rId6"/>
          <a:stretch>
            <a:fillRect/>
          </a:stretch>
        </p:blipFill>
        <p:spPr>
          <a:xfrm>
            <a:off x="1365161" y="3699120"/>
            <a:ext cx="9028089" cy="2952750"/>
          </a:xfrm>
          <a:prstGeom prst="rect">
            <a:avLst/>
          </a:prstGeom>
        </p:spPr>
      </p:pic>
    </p:spTree>
    <p:extLst>
      <p:ext uri="{BB962C8B-B14F-4D97-AF65-F5344CB8AC3E}">
        <p14:creationId xmlns:p14="http://schemas.microsoft.com/office/powerpoint/2010/main" val="1769113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0048" y="783934"/>
            <a:ext cx="4143375" cy="825925"/>
          </a:xfrm>
          <a:prstGeom prst="rect">
            <a:avLst/>
          </a:prstGeom>
        </p:spPr>
      </p:pic>
      <p:pic>
        <p:nvPicPr>
          <p:cNvPr id="3" name="Picture 2"/>
          <p:cNvPicPr>
            <a:picLocks noChangeAspect="1"/>
          </p:cNvPicPr>
          <p:nvPr/>
        </p:nvPicPr>
        <p:blipFill>
          <a:blip r:embed="rId3"/>
          <a:stretch>
            <a:fillRect/>
          </a:stretch>
        </p:blipFill>
        <p:spPr>
          <a:xfrm>
            <a:off x="830084" y="1774198"/>
            <a:ext cx="1848722" cy="672787"/>
          </a:xfrm>
          <a:prstGeom prst="rect">
            <a:avLst/>
          </a:prstGeom>
        </p:spPr>
      </p:pic>
      <p:pic>
        <p:nvPicPr>
          <p:cNvPr id="4" name="Picture 3"/>
          <p:cNvPicPr>
            <a:picLocks noChangeAspect="1"/>
          </p:cNvPicPr>
          <p:nvPr/>
        </p:nvPicPr>
        <p:blipFill>
          <a:blip r:embed="rId4"/>
          <a:stretch>
            <a:fillRect/>
          </a:stretch>
        </p:blipFill>
        <p:spPr>
          <a:xfrm>
            <a:off x="704046" y="2850725"/>
            <a:ext cx="2886075" cy="665207"/>
          </a:xfrm>
          <a:prstGeom prst="rect">
            <a:avLst/>
          </a:prstGeom>
        </p:spPr>
      </p:pic>
      <p:pic>
        <p:nvPicPr>
          <p:cNvPr id="5" name="Picture 4"/>
          <p:cNvPicPr>
            <a:picLocks noChangeAspect="1"/>
          </p:cNvPicPr>
          <p:nvPr/>
        </p:nvPicPr>
        <p:blipFill>
          <a:blip r:embed="rId5"/>
          <a:stretch>
            <a:fillRect/>
          </a:stretch>
        </p:blipFill>
        <p:spPr>
          <a:xfrm>
            <a:off x="830083" y="2406536"/>
            <a:ext cx="1694175" cy="444189"/>
          </a:xfrm>
          <a:prstGeom prst="rect">
            <a:avLst/>
          </a:prstGeom>
        </p:spPr>
      </p:pic>
    </p:spTree>
    <p:extLst>
      <p:ext uri="{BB962C8B-B14F-4D97-AF65-F5344CB8AC3E}">
        <p14:creationId xmlns:p14="http://schemas.microsoft.com/office/powerpoint/2010/main" val="659102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03036" y="1161638"/>
            <a:ext cx="495257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is Market Structure?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303036" y="255097"/>
            <a:ext cx="274113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Deregulation</a:t>
            </a:r>
          </a:p>
        </p:txBody>
      </p:sp>
      <p:pic>
        <p:nvPicPr>
          <p:cNvPr id="4" name="Picture 3"/>
          <p:cNvPicPr>
            <a:picLocks noChangeAspect="1" noChangeArrowheads="1"/>
          </p:cNvPicPr>
          <p:nvPr/>
        </p:nvPicPr>
        <p:blipFill>
          <a:blip r:embed="rId2" cstate="print"/>
          <a:srcRect/>
          <a:stretch>
            <a:fillRect/>
          </a:stretch>
        </p:blipFill>
        <p:spPr bwMode="auto">
          <a:xfrm>
            <a:off x="1365162" y="2318994"/>
            <a:ext cx="9453092" cy="3528392"/>
          </a:xfrm>
          <a:prstGeom prst="rect">
            <a:avLst/>
          </a:prstGeom>
          <a:noFill/>
          <a:ln w="9525">
            <a:noFill/>
            <a:miter lim="800000"/>
            <a:headEnd/>
            <a:tailEnd/>
          </a:ln>
        </p:spPr>
      </p:pic>
    </p:spTree>
    <p:extLst>
      <p:ext uri="{BB962C8B-B14F-4D97-AF65-F5344CB8AC3E}">
        <p14:creationId xmlns:p14="http://schemas.microsoft.com/office/powerpoint/2010/main" val="35462938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ket Structure&#10; "/>
          <p:cNvPicPr>
            <a:picLocks noChangeAspect="1" noChangeArrowheads="1"/>
          </p:cNvPicPr>
          <p:nvPr/>
        </p:nvPicPr>
        <p:blipFill>
          <a:blip r:embed="rId2" cstate="print"/>
          <a:srcRect/>
          <a:stretch>
            <a:fillRect/>
          </a:stretch>
        </p:blipFill>
        <p:spPr bwMode="auto">
          <a:xfrm>
            <a:off x="611559" y="296214"/>
            <a:ext cx="11056699" cy="6375042"/>
          </a:xfrm>
          <a:prstGeom prst="rect">
            <a:avLst/>
          </a:prstGeom>
          <a:noFill/>
        </p:spPr>
      </p:pic>
    </p:spTree>
    <p:extLst>
      <p:ext uri="{BB962C8B-B14F-4D97-AF65-F5344CB8AC3E}">
        <p14:creationId xmlns:p14="http://schemas.microsoft.com/office/powerpoint/2010/main" val="384909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47" y="117111"/>
            <a:ext cx="11324823" cy="4524315"/>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Synchronous machines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majority of DG units interconnected for parallel operation with utility distribution system are three-phase synchronous machines.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Synchronous generators use DC field for excitation, and hence they can produce both active and reactive power. Emergency back-up generators using fossil-fuels combustion engines are normally synchronous machines.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machine can follow any load within its design capability with suitable field control. Besides, the inherent inertia, relatively small in the case of DG units compared to traditional generators, allows it to tolerate any step changes in the load.</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Being capable of producing reactive power, large synchronous generators, relative to utility system capacity, might act as voltage regulators to improve voltage profile across the distribution feeder to which they are connected. </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14647" y="4641426"/>
            <a:ext cx="11324823" cy="1200329"/>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However, these generators should be coordinated with utility voltage regulators and protection equipment to avoid any operating conflicts such as over-current protection, voltage regulation and others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299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fect Competition&#10;• A market is said to be Perfectly Competitive if it satisfies&#10;the following features:-&#10;• (i) Large nu..."/>
          <p:cNvPicPr>
            <a:picLocks noChangeAspect="1" noChangeArrowheads="1"/>
          </p:cNvPicPr>
          <p:nvPr/>
        </p:nvPicPr>
        <p:blipFill>
          <a:blip r:embed="rId2" cstate="print">
            <a:biLevel thresh="50000"/>
          </a:blip>
          <a:srcRect/>
          <a:stretch>
            <a:fillRect/>
          </a:stretch>
        </p:blipFill>
        <p:spPr bwMode="auto">
          <a:xfrm>
            <a:off x="323528" y="404664"/>
            <a:ext cx="11409126" cy="6093296"/>
          </a:xfrm>
          <a:prstGeom prst="rect">
            <a:avLst/>
          </a:prstGeom>
          <a:noFill/>
        </p:spPr>
      </p:pic>
    </p:spTree>
    <p:extLst>
      <p:ext uri="{BB962C8B-B14F-4D97-AF65-F5344CB8AC3E}">
        <p14:creationId xmlns:p14="http://schemas.microsoft.com/office/powerpoint/2010/main" val="24855408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fect Competition&#10;HOMOGENOUS Products : Identical Or Perfect Substitutes&#10; "/>
          <p:cNvPicPr>
            <a:picLocks noChangeAspect="1" noChangeArrowheads="1"/>
          </p:cNvPicPr>
          <p:nvPr/>
        </p:nvPicPr>
        <p:blipFill>
          <a:blip r:embed="rId2" cstate="print"/>
          <a:srcRect/>
          <a:stretch>
            <a:fillRect/>
          </a:stretch>
        </p:blipFill>
        <p:spPr bwMode="auto">
          <a:xfrm>
            <a:off x="683568" y="141667"/>
            <a:ext cx="11229390" cy="6593983"/>
          </a:xfrm>
          <a:prstGeom prst="rect">
            <a:avLst/>
          </a:prstGeom>
          <a:noFill/>
        </p:spPr>
      </p:pic>
    </p:spTree>
    <p:extLst>
      <p:ext uri="{BB962C8B-B14F-4D97-AF65-F5344CB8AC3E}">
        <p14:creationId xmlns:p14="http://schemas.microsoft.com/office/powerpoint/2010/main" val="16654176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fect Competition&#10;• Differentiated Products: Similar But Not Identical Or&#10;Different But Close Substitutes&#10; "/>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786855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fect Competition&#10;(iii) Price is uniform: as the products of the different&#10;sellers in the market are homogenous.&#10;The pri..."/>
          <p:cNvPicPr>
            <a:picLocks noChangeAspect="1" noChangeArrowheads="1"/>
          </p:cNvPicPr>
          <p:nvPr/>
        </p:nvPicPr>
        <p:blipFill>
          <a:blip r:embed="rId2" cstate="print">
            <a:biLevel thresh="50000"/>
          </a:blip>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549438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fect Competition&#10;• (iv) Free Entry And Free Exit : Any firm can enter or&#10;leave the industry whenever it wishes.&#10;• The c..."/>
          <p:cNvPicPr>
            <a:picLocks noChangeAspect="1" noChangeArrowheads="1"/>
          </p:cNvPicPr>
          <p:nvPr/>
        </p:nvPicPr>
        <p:blipFill>
          <a:blip r:embed="rId2" cstate="print">
            <a:biLevel thresh="50000"/>
          </a:blip>
          <a:srcRect/>
          <a:stretch>
            <a:fillRect/>
          </a:stretch>
        </p:blipFill>
        <p:spPr bwMode="auto">
          <a:xfrm>
            <a:off x="1" y="167425"/>
            <a:ext cx="11990230" cy="6690575"/>
          </a:xfrm>
          <a:prstGeom prst="rect">
            <a:avLst/>
          </a:prstGeom>
          <a:noFill/>
        </p:spPr>
      </p:pic>
    </p:spTree>
    <p:extLst>
      <p:ext uri="{BB962C8B-B14F-4D97-AF65-F5344CB8AC3E}">
        <p14:creationId xmlns:p14="http://schemas.microsoft.com/office/powerpoint/2010/main" val="2423694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fect Competition&#10;(v) Profit Maximization :- The goal of all firms is maximization of profit.&#10;(vi) No Government Regulat..."/>
          <p:cNvPicPr>
            <a:picLocks noChangeAspect="1" noChangeArrowheads="1"/>
          </p:cNvPicPr>
          <p:nvPr/>
        </p:nvPicPr>
        <p:blipFill>
          <a:blip r:embed="rId2" cstate="print">
            <a:biLevel thresh="50000"/>
          </a:blip>
          <a:srcRect/>
          <a:stretch>
            <a:fillRect/>
          </a:stretch>
        </p:blipFill>
        <p:spPr bwMode="auto">
          <a:xfrm>
            <a:off x="0" y="167425"/>
            <a:ext cx="12192000" cy="6593983"/>
          </a:xfrm>
          <a:prstGeom prst="rect">
            <a:avLst/>
          </a:prstGeom>
          <a:noFill/>
        </p:spPr>
      </p:pic>
    </p:spTree>
    <p:extLst>
      <p:ext uri="{BB962C8B-B14F-4D97-AF65-F5344CB8AC3E}">
        <p14:creationId xmlns:p14="http://schemas.microsoft.com/office/powerpoint/2010/main" val="4260260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ERFECT COMPETITION• Potatoes        • Potatoes are sold in                    markets where all                    vendor..."/>
          <p:cNvPicPr>
            <a:picLocks noChangeAspect="1" noChangeArrowheads="1"/>
          </p:cNvPicPr>
          <p:nvPr/>
        </p:nvPicPr>
        <p:blipFill>
          <a:blip r:embed="rId2" cstate="print"/>
          <a:srcRect/>
          <a:stretch>
            <a:fillRect/>
          </a:stretch>
        </p:blipFill>
        <p:spPr bwMode="auto">
          <a:xfrm>
            <a:off x="0" y="0"/>
            <a:ext cx="12192000" cy="6761408"/>
          </a:xfrm>
          <a:prstGeom prst="rect">
            <a:avLst/>
          </a:prstGeom>
          <a:noFill/>
        </p:spPr>
      </p:pic>
    </p:spTree>
    <p:extLst>
      <p:ext uri="{BB962C8B-B14F-4D97-AF65-F5344CB8AC3E}">
        <p14:creationId xmlns:p14="http://schemas.microsoft.com/office/powerpoint/2010/main" val="3127082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perfect Competition&#10;• Imperfectly competitive markets may be classified&#10;as : (i) Monopoly, (ii) Monopolistic Competition..."/>
          <p:cNvPicPr>
            <a:picLocks noChangeAspect="1" noChangeArrowheads="1"/>
          </p:cNvPicPr>
          <p:nvPr/>
        </p:nvPicPr>
        <p:blipFill>
          <a:blip r:embed="rId2" cstate="print"/>
          <a:srcRect/>
          <a:stretch>
            <a:fillRect/>
          </a:stretch>
        </p:blipFill>
        <p:spPr bwMode="auto">
          <a:xfrm>
            <a:off x="0" y="0"/>
            <a:ext cx="11951594" cy="6858000"/>
          </a:xfrm>
          <a:prstGeom prst="rect">
            <a:avLst/>
          </a:prstGeom>
          <a:noFill/>
        </p:spPr>
      </p:pic>
    </p:spTree>
    <p:extLst>
      <p:ext uri="{BB962C8B-B14F-4D97-AF65-F5344CB8AC3E}">
        <p14:creationId xmlns:p14="http://schemas.microsoft.com/office/powerpoint/2010/main" val="2810589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OPOLY• A Monopoly is a market structure in which  there is only one producer/seller for a  product. In other words, the..."/>
          <p:cNvPicPr>
            <a:picLocks noChangeAspect="1" noChangeArrowheads="1"/>
          </p:cNvPicPr>
          <p:nvPr/>
        </p:nvPicPr>
        <p:blipFill>
          <a:blip r:embed="rId2" cstate="print"/>
          <a:srcRect/>
          <a:stretch>
            <a:fillRect/>
          </a:stretch>
        </p:blipFill>
        <p:spPr bwMode="auto">
          <a:xfrm>
            <a:off x="128789" y="0"/>
            <a:ext cx="11809925" cy="6858000"/>
          </a:xfrm>
          <a:prstGeom prst="rect">
            <a:avLst/>
          </a:prstGeom>
          <a:noFill/>
        </p:spPr>
      </p:pic>
    </p:spTree>
    <p:extLst>
      <p:ext uri="{BB962C8B-B14F-4D97-AF65-F5344CB8AC3E}">
        <p14:creationId xmlns:p14="http://schemas.microsoft.com/office/powerpoint/2010/main" val="26205907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OPOLISTIC COMPETITION• Monopolistic competition is a type of imperfect  competition such that one or two producers sell..."/>
          <p:cNvPicPr>
            <a:picLocks noChangeAspect="1" noChangeArrowheads="1"/>
          </p:cNvPicPr>
          <p:nvPr/>
        </p:nvPicPr>
        <p:blipFill>
          <a:blip r:embed="rId2" cstate="print"/>
          <a:srcRect/>
          <a:stretch>
            <a:fillRect/>
          </a:stretch>
        </p:blipFill>
        <p:spPr bwMode="auto">
          <a:xfrm>
            <a:off x="0" y="0"/>
            <a:ext cx="12192000" cy="6761408"/>
          </a:xfrm>
          <a:prstGeom prst="rect">
            <a:avLst/>
          </a:prstGeom>
          <a:noFill/>
        </p:spPr>
      </p:pic>
    </p:spTree>
    <p:extLst>
      <p:ext uri="{BB962C8B-B14F-4D97-AF65-F5344CB8AC3E}">
        <p14:creationId xmlns:p14="http://schemas.microsoft.com/office/powerpoint/2010/main" val="25959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6" y="500722"/>
            <a:ext cx="11311944" cy="3416320"/>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Asynchronous machines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Asynchronous machines, also known as induction machines can be used as induction generators by driving the rotor slightly faster than synchronous speed.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They are often started as a motor using the utility power line. For weak systems, the prime mover is started and brought to near synchronous speed before the machine is interconnected.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Induction generators are typically smaller than 500 kW and they are suitable for wind DG units. They are easily interfaced to the utility as no special synchronizing equipment is required.</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59346" y="3917042"/>
            <a:ext cx="11311944" cy="2308324"/>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Unlike synchronous generators, induction generators are capable of producing active power only, and not reactive power.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They require reactive power, from the power system to which it is connected, to provide excitation. This might affect the utility voltage and result in a low-voltage problem. Capacitors are then installed on the induction generator side to supply required reactive power to avoid any problems.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6484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OPOLISTIC COMPETITIONShoes          • Shoes are produced by                 many producers but                 consumer..."/>
          <p:cNvPicPr>
            <a:picLocks noChangeAspect="1" noChangeArrowheads="1"/>
          </p:cNvPicPr>
          <p:nvPr/>
        </p:nvPicPr>
        <p:blipFill>
          <a:blip r:embed="rId2" cstate="print"/>
          <a:srcRect/>
          <a:stretch>
            <a:fillRect/>
          </a:stretch>
        </p:blipFill>
        <p:spPr bwMode="auto">
          <a:xfrm>
            <a:off x="0" y="115909"/>
            <a:ext cx="12192000" cy="6568225"/>
          </a:xfrm>
          <a:prstGeom prst="rect">
            <a:avLst/>
          </a:prstGeom>
          <a:noFill/>
        </p:spPr>
      </p:pic>
    </p:spTree>
    <p:extLst>
      <p:ext uri="{BB962C8B-B14F-4D97-AF65-F5344CB8AC3E}">
        <p14:creationId xmlns:p14="http://schemas.microsoft.com/office/powerpoint/2010/main" val="41409515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OPOLISTIC COMPETITION            • There is no pure              competition            • Shoes come under             ..."/>
          <p:cNvPicPr>
            <a:picLocks noChangeAspect="1" noChangeArrowheads="1"/>
          </p:cNvPicPr>
          <p:nvPr/>
        </p:nvPicPr>
        <p:blipFill>
          <a:blip r:embed="rId2" cstate="print"/>
          <a:srcRect/>
          <a:stretch>
            <a:fillRect/>
          </a:stretch>
        </p:blipFill>
        <p:spPr bwMode="auto">
          <a:xfrm>
            <a:off x="1" y="-1"/>
            <a:ext cx="12080382" cy="6709893"/>
          </a:xfrm>
          <a:prstGeom prst="rect">
            <a:avLst/>
          </a:prstGeom>
          <a:noFill/>
        </p:spPr>
      </p:pic>
    </p:spTree>
    <p:extLst>
      <p:ext uri="{BB962C8B-B14F-4D97-AF65-F5344CB8AC3E}">
        <p14:creationId xmlns:p14="http://schemas.microsoft.com/office/powerpoint/2010/main" val="33049155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OPOLY• A situation in which two companies own all or  nearly all of the market for a given product or  service.• It is a..."/>
          <p:cNvPicPr>
            <a:picLocks noChangeAspect="1" noChangeArrowheads="1"/>
          </p:cNvPicPr>
          <p:nvPr/>
        </p:nvPicPr>
        <p:blipFill>
          <a:blip r:embed="rId2" cstate="print"/>
          <a:srcRect/>
          <a:stretch>
            <a:fillRect/>
          </a:stretch>
        </p:blipFill>
        <p:spPr bwMode="auto">
          <a:xfrm>
            <a:off x="90152" y="90151"/>
            <a:ext cx="11938716" cy="6593983"/>
          </a:xfrm>
          <a:prstGeom prst="rect">
            <a:avLst/>
          </a:prstGeom>
          <a:noFill/>
        </p:spPr>
      </p:pic>
    </p:spTree>
    <p:extLst>
      <p:ext uri="{BB962C8B-B14F-4D97-AF65-F5344CB8AC3E}">
        <p14:creationId xmlns:p14="http://schemas.microsoft.com/office/powerpoint/2010/main" val="6006258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OPOLYPepsi and Coca-Cola in   • In the market Pepsi and  soft drinks              Coca-Cola rule in soft                ..."/>
          <p:cNvPicPr>
            <a:picLocks noChangeAspect="1" noChangeArrowheads="1"/>
          </p:cNvPicPr>
          <p:nvPr/>
        </p:nvPicPr>
        <p:blipFill>
          <a:blip r:embed="rId2" cstate="print"/>
          <a:srcRect/>
          <a:stretch>
            <a:fillRect/>
          </a:stretch>
        </p:blipFill>
        <p:spPr bwMode="auto">
          <a:xfrm>
            <a:off x="251519" y="0"/>
            <a:ext cx="11828863" cy="6722772"/>
          </a:xfrm>
          <a:prstGeom prst="rect">
            <a:avLst/>
          </a:prstGeom>
          <a:noFill/>
        </p:spPr>
      </p:pic>
    </p:spTree>
    <p:extLst>
      <p:ext uri="{BB962C8B-B14F-4D97-AF65-F5344CB8AC3E}">
        <p14:creationId xmlns:p14="http://schemas.microsoft.com/office/powerpoint/2010/main" val="12867236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LIGOPOLY• It is a situation in which a particular market is  controlled by a small group of firms.• An oligopoly is a mar..."/>
          <p:cNvPicPr>
            <a:picLocks noChangeAspect="1" noChangeArrowheads="1"/>
          </p:cNvPicPr>
          <p:nvPr/>
        </p:nvPicPr>
        <p:blipFill>
          <a:blip r:embed="rId2" cstate="print"/>
          <a:srcRect/>
          <a:stretch>
            <a:fillRect/>
          </a:stretch>
        </p:blipFill>
        <p:spPr bwMode="auto">
          <a:xfrm>
            <a:off x="0" y="115910"/>
            <a:ext cx="12192000" cy="6742090"/>
          </a:xfrm>
          <a:prstGeom prst="rect">
            <a:avLst/>
          </a:prstGeom>
          <a:noFill/>
        </p:spPr>
      </p:pic>
    </p:spTree>
    <p:extLst>
      <p:ext uri="{BB962C8B-B14F-4D97-AF65-F5344CB8AC3E}">
        <p14:creationId xmlns:p14="http://schemas.microsoft.com/office/powerpoint/2010/main" val="37908538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LIGOPOLYMaggi noodles, Sunfeast   • These companies produceyippee magic noodles,       instant noodles.Horlicks foodles, ..."/>
          <p:cNvPicPr>
            <a:picLocks noChangeAspect="1" noChangeArrowheads="1"/>
          </p:cNvPicPr>
          <p:nvPr/>
        </p:nvPicPr>
        <p:blipFill>
          <a:blip r:embed="rId2" cstate="print"/>
          <a:srcRect/>
          <a:stretch>
            <a:fillRect/>
          </a:stretch>
        </p:blipFill>
        <p:spPr bwMode="auto">
          <a:xfrm>
            <a:off x="0" y="128789"/>
            <a:ext cx="12192000" cy="6729211"/>
          </a:xfrm>
          <a:prstGeom prst="rect">
            <a:avLst/>
          </a:prstGeom>
          <a:noFill/>
        </p:spPr>
      </p:pic>
    </p:spTree>
    <p:extLst>
      <p:ext uri="{BB962C8B-B14F-4D97-AF65-F5344CB8AC3E}">
        <p14:creationId xmlns:p14="http://schemas.microsoft.com/office/powerpoint/2010/main" val="38839421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51520" y="692696"/>
            <a:ext cx="4362450" cy="4191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395535" y="1556792"/>
            <a:ext cx="11981061" cy="1080120"/>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323528" y="2780928"/>
            <a:ext cx="11769734" cy="2016224"/>
          </a:xfrm>
          <a:prstGeom prst="rect">
            <a:avLst/>
          </a:prstGeom>
          <a:noFill/>
          <a:ln w="9525">
            <a:noFill/>
            <a:miter lim="800000"/>
            <a:headEnd/>
            <a:tailEnd/>
          </a:ln>
        </p:spPr>
      </p:pic>
    </p:spTree>
    <p:extLst>
      <p:ext uri="{BB962C8B-B14F-4D97-AF65-F5344CB8AC3E}">
        <p14:creationId xmlns:p14="http://schemas.microsoft.com/office/powerpoint/2010/main" val="25533965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60044" y="594362"/>
            <a:ext cx="11631956" cy="1512168"/>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769023" y="2618199"/>
            <a:ext cx="11221207" cy="1296144"/>
          </a:xfrm>
          <a:prstGeom prst="rect">
            <a:avLst/>
          </a:prstGeom>
          <a:noFill/>
          <a:ln w="9525">
            <a:noFill/>
            <a:miter lim="800000"/>
            <a:headEnd/>
            <a:tailEnd/>
          </a:ln>
        </p:spPr>
      </p:pic>
    </p:spTree>
    <p:extLst>
      <p:ext uri="{BB962C8B-B14F-4D97-AF65-F5344CB8AC3E}">
        <p14:creationId xmlns:p14="http://schemas.microsoft.com/office/powerpoint/2010/main" val="29849197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41725" y="832943"/>
            <a:ext cx="11127347" cy="5790642"/>
          </a:xfrm>
          <a:prstGeom prst="rect">
            <a:avLst/>
          </a:prstGeom>
          <a:noFill/>
          <a:ln w="9525">
            <a:noFill/>
            <a:miter lim="800000"/>
            <a:headEnd/>
            <a:tailEnd/>
          </a:ln>
        </p:spPr>
      </p:pic>
    </p:spTree>
    <p:extLst>
      <p:ext uri="{BB962C8B-B14F-4D97-AF65-F5344CB8AC3E}">
        <p14:creationId xmlns:p14="http://schemas.microsoft.com/office/powerpoint/2010/main" val="18285521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39552" y="609600"/>
            <a:ext cx="11231738" cy="5638800"/>
          </a:xfrm>
          <a:prstGeom prst="rect">
            <a:avLst/>
          </a:prstGeom>
          <a:noFill/>
          <a:ln w="9525">
            <a:noFill/>
            <a:miter lim="800000"/>
            <a:headEnd/>
            <a:tailEnd/>
          </a:ln>
        </p:spPr>
      </p:pic>
    </p:spTree>
    <p:extLst>
      <p:ext uri="{BB962C8B-B14F-4D97-AF65-F5344CB8AC3E}">
        <p14:creationId xmlns:p14="http://schemas.microsoft.com/office/powerpoint/2010/main" val="123802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9331" y="1897286"/>
            <a:ext cx="6106330" cy="1724025"/>
          </a:xfrm>
          <a:prstGeom prst="rect">
            <a:avLst/>
          </a:prstGeom>
        </p:spPr>
      </p:pic>
      <p:sp>
        <p:nvSpPr>
          <p:cNvPr id="3" name="Rectangle 2"/>
          <p:cNvSpPr/>
          <p:nvPr/>
        </p:nvSpPr>
        <p:spPr>
          <a:xfrm>
            <a:off x="2726028" y="4007677"/>
            <a:ext cx="6688428"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Direct induction generator coupling for a wind turbine.</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2213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44698" y="800424"/>
            <a:ext cx="12312203" cy="2592288"/>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251520" y="3501008"/>
            <a:ext cx="12073562" cy="2736304"/>
          </a:xfrm>
          <a:prstGeom prst="rect">
            <a:avLst/>
          </a:prstGeom>
          <a:noFill/>
          <a:ln w="9525">
            <a:noFill/>
            <a:miter lim="800000"/>
            <a:headEnd/>
            <a:tailEnd/>
          </a:ln>
        </p:spPr>
      </p:pic>
    </p:spTree>
    <p:extLst>
      <p:ext uri="{BB962C8B-B14F-4D97-AF65-F5344CB8AC3E}">
        <p14:creationId xmlns:p14="http://schemas.microsoft.com/office/powerpoint/2010/main" val="10612396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908720"/>
            <a:ext cx="12192000" cy="3672408"/>
          </a:xfrm>
          <a:prstGeom prst="rect">
            <a:avLst/>
          </a:prstGeom>
          <a:noFill/>
          <a:ln w="9525">
            <a:noFill/>
            <a:miter lim="800000"/>
            <a:headEnd/>
            <a:tailEnd/>
          </a:ln>
        </p:spPr>
      </p:pic>
    </p:spTree>
    <p:extLst>
      <p:ext uri="{BB962C8B-B14F-4D97-AF65-F5344CB8AC3E}">
        <p14:creationId xmlns:p14="http://schemas.microsoft.com/office/powerpoint/2010/main" val="23942835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33438" y="500063"/>
            <a:ext cx="10796185" cy="5857875"/>
          </a:xfrm>
          <a:prstGeom prst="rect">
            <a:avLst/>
          </a:prstGeom>
          <a:noFill/>
          <a:ln w="9525">
            <a:noFill/>
            <a:miter lim="800000"/>
            <a:headEnd/>
            <a:tailEnd/>
          </a:ln>
        </p:spPr>
      </p:pic>
    </p:spTree>
    <p:extLst>
      <p:ext uri="{BB962C8B-B14F-4D97-AF65-F5344CB8AC3E}">
        <p14:creationId xmlns:p14="http://schemas.microsoft.com/office/powerpoint/2010/main" val="34794066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3528" y="476672"/>
            <a:ext cx="11590968" cy="1872208"/>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395536" y="2276872"/>
            <a:ext cx="11796464" cy="3168352"/>
          </a:xfrm>
          <a:prstGeom prst="rect">
            <a:avLst/>
          </a:prstGeom>
          <a:noFill/>
          <a:ln w="9525">
            <a:noFill/>
            <a:miter lim="800000"/>
            <a:headEnd/>
            <a:tailEnd/>
          </a:ln>
        </p:spPr>
      </p:pic>
    </p:spTree>
    <p:extLst>
      <p:ext uri="{BB962C8B-B14F-4D97-AF65-F5344CB8AC3E}">
        <p14:creationId xmlns:p14="http://schemas.microsoft.com/office/powerpoint/2010/main" val="42132659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480441"/>
            <a:ext cx="11750722" cy="5472608"/>
          </a:xfrm>
          <a:prstGeom prst="rect">
            <a:avLst/>
          </a:prstGeom>
          <a:noFill/>
          <a:ln w="9525">
            <a:noFill/>
            <a:miter lim="800000"/>
            <a:headEnd/>
            <a:tailEnd/>
          </a:ln>
        </p:spPr>
      </p:pic>
    </p:spTree>
    <p:extLst>
      <p:ext uri="{BB962C8B-B14F-4D97-AF65-F5344CB8AC3E}">
        <p14:creationId xmlns:p14="http://schemas.microsoft.com/office/powerpoint/2010/main" val="10882123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06807" y="286603"/>
            <a:ext cx="11775927" cy="6237027"/>
          </a:xfrm>
          <a:prstGeom prst="rect">
            <a:avLst/>
          </a:prstGeom>
          <a:noFill/>
          <a:ln w="9525">
            <a:noFill/>
            <a:miter lim="800000"/>
            <a:headEnd/>
            <a:tailEnd/>
          </a:ln>
        </p:spPr>
      </p:pic>
    </p:spTree>
    <p:extLst>
      <p:ext uri="{BB962C8B-B14F-4D97-AF65-F5344CB8AC3E}">
        <p14:creationId xmlns:p14="http://schemas.microsoft.com/office/powerpoint/2010/main" val="3863860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1" y="332656"/>
            <a:ext cx="11543915" cy="2308324"/>
          </a:xfrm>
          <a:prstGeom prst="rect">
            <a:avLst/>
          </a:prstGeom>
        </p:spPr>
        <p:txBody>
          <a:bodyPr wrap="square">
            <a:spAutoFit/>
          </a:bodyPr>
          <a:lstStyle/>
          <a:p>
            <a:pPr algn="just"/>
            <a:r>
              <a:rPr lang="en-IN" sz="2400" b="1" dirty="0" smtClean="0">
                <a:latin typeface="Times New Roman" pitchFamily="18" charset="0"/>
                <a:cs typeface="Times New Roman" pitchFamily="18" charset="0"/>
              </a:rPr>
              <a:t>What is a Spot Market?</a:t>
            </a:r>
          </a:p>
          <a:p>
            <a:pPr algn="just"/>
            <a:r>
              <a:rPr lang="en-IN" sz="2400" dirty="0" smtClean="0">
                <a:latin typeface="Times New Roman" pitchFamily="18" charset="0"/>
                <a:cs typeface="Times New Roman" pitchFamily="18" charset="0"/>
              </a:rPr>
              <a:t>A spot market is a financial market where financial instruments and commodities are traded for instantaneous delivery. Delivery refers to the physical exchange of a financial instrument or commodity with a cash consideration. The spot market is also known as the cash market or physical market because cash payments are processed immediately, and there is a physical exchange of assets.</a:t>
            </a:r>
            <a:endParaRPr lang="en-IN" sz="2400" dirty="0">
              <a:latin typeface="Times New Roman" pitchFamily="18" charset="0"/>
              <a:cs typeface="Times New Roman" pitchFamily="18" charset="0"/>
            </a:endParaRPr>
          </a:p>
        </p:txBody>
      </p:sp>
      <p:sp>
        <p:nvSpPr>
          <p:cNvPr id="3" name="Rectangle 2"/>
          <p:cNvSpPr/>
          <p:nvPr/>
        </p:nvSpPr>
        <p:spPr>
          <a:xfrm>
            <a:off x="323528" y="3068960"/>
            <a:ext cx="11399898" cy="1938992"/>
          </a:xfrm>
          <a:prstGeom prst="rect">
            <a:avLst/>
          </a:prstGeom>
        </p:spPr>
        <p:txBody>
          <a:bodyPr wrap="square">
            <a:spAutoFit/>
          </a:bodyPr>
          <a:lstStyle/>
          <a:p>
            <a:pPr algn="just"/>
            <a:r>
              <a:rPr lang="en-IN" sz="2400" dirty="0" smtClean="0">
                <a:latin typeface="Times New Roman" pitchFamily="18" charset="0"/>
                <a:cs typeface="Times New Roman" pitchFamily="18" charset="0"/>
              </a:rPr>
              <a:t>In a spot market, delivery and cash payment normally take place on the spot. However, in most organized markets, settlement – which is the transfer of cash and physical delivery of the instrument or commodity – normally takes 2 working days (i.e., T+2). Despite the T+2 settlement date, the contract between the buyer and seller is performed on the spot at the prevailing price and existing quantity.</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6731845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11744862" cy="3416320"/>
          </a:xfrm>
          <a:prstGeom prst="rect">
            <a:avLst/>
          </a:prstGeom>
        </p:spPr>
        <p:txBody>
          <a:bodyPr wrap="square">
            <a:spAutoFit/>
          </a:bodyPr>
          <a:lstStyle/>
          <a:p>
            <a:pPr algn="just"/>
            <a:r>
              <a:rPr lang="en-IN" sz="2400" b="1" dirty="0" smtClean="0">
                <a:latin typeface="Times New Roman" pitchFamily="18" charset="0"/>
                <a:cs typeface="Times New Roman" pitchFamily="18" charset="0"/>
              </a:rPr>
              <a:t>Characteristics of Spot Markets</a:t>
            </a:r>
          </a:p>
          <a:p>
            <a:pPr algn="just">
              <a:lnSpc>
                <a:spcPct val="200000"/>
              </a:lnSpc>
            </a:pPr>
            <a:r>
              <a:rPr lang="en-IN" sz="2400" dirty="0" smtClean="0">
                <a:latin typeface="Times New Roman" pitchFamily="18" charset="0"/>
                <a:cs typeface="Times New Roman" pitchFamily="18" charset="0"/>
              </a:rPr>
              <a:t>Certain features are associated with spot markets. Below are the most apparent:</a:t>
            </a:r>
          </a:p>
          <a:p>
            <a:pPr algn="just">
              <a:lnSpc>
                <a:spcPct val="200000"/>
              </a:lnSpc>
              <a:buFont typeface="Arial" pitchFamily="34" charset="0"/>
              <a:buChar char="•"/>
            </a:pPr>
            <a:r>
              <a:rPr lang="en-IN" sz="2400" dirty="0" smtClean="0">
                <a:latin typeface="Times New Roman" pitchFamily="18" charset="0"/>
                <a:cs typeface="Times New Roman" pitchFamily="18" charset="0"/>
              </a:rPr>
              <a:t>Transactions are settled at the ruling price known as the spot price or spot rate.</a:t>
            </a:r>
          </a:p>
          <a:p>
            <a:pPr algn="just">
              <a:lnSpc>
                <a:spcPct val="200000"/>
              </a:lnSpc>
              <a:buFont typeface="Arial" pitchFamily="34" charset="0"/>
              <a:buChar char="•"/>
            </a:pPr>
            <a:r>
              <a:rPr lang="en-IN" sz="2400" dirty="0" smtClean="0">
                <a:latin typeface="Times New Roman" pitchFamily="18" charset="0"/>
                <a:cs typeface="Times New Roman" pitchFamily="18" charset="0"/>
              </a:rPr>
              <a:t>Delivery of the asset takes place immediately or otherwise at T+2.</a:t>
            </a:r>
          </a:p>
          <a:p>
            <a:pPr algn="just">
              <a:lnSpc>
                <a:spcPct val="200000"/>
              </a:lnSpc>
              <a:buFont typeface="Arial" pitchFamily="34" charset="0"/>
              <a:buChar char="•"/>
            </a:pPr>
            <a:r>
              <a:rPr lang="en-IN" sz="2400" dirty="0" smtClean="0">
                <a:latin typeface="Times New Roman" pitchFamily="18" charset="0"/>
                <a:cs typeface="Times New Roman" pitchFamily="18" charset="0"/>
              </a:rPr>
              <a:t>Transfer of funds is instantaneous; otherwise, settlement can be at T+2.</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22945028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404664"/>
            <a:ext cx="11587198" cy="3046988"/>
          </a:xfrm>
          <a:prstGeom prst="rect">
            <a:avLst/>
          </a:prstGeom>
        </p:spPr>
        <p:txBody>
          <a:bodyPr wrap="square">
            <a:spAutoFit/>
          </a:bodyPr>
          <a:lstStyle/>
          <a:p>
            <a:pPr algn="just"/>
            <a:r>
              <a:rPr lang="en-IN" sz="2400" b="1" dirty="0" smtClean="0">
                <a:latin typeface="Times New Roman" pitchFamily="18" charset="0"/>
                <a:cs typeface="Times New Roman" pitchFamily="18" charset="0"/>
              </a:rPr>
              <a:t>Types of Spot Markets</a:t>
            </a:r>
          </a:p>
          <a:p>
            <a:pPr algn="just"/>
            <a:r>
              <a:rPr lang="en-IN" sz="2400" dirty="0" smtClean="0">
                <a:latin typeface="Times New Roman" pitchFamily="18" charset="0"/>
                <a:cs typeface="Times New Roman" pitchFamily="18" charset="0"/>
              </a:rPr>
              <a:t>There two main types of spot markets – over-the-counter (OTC) and organized market exchange.</a:t>
            </a:r>
          </a:p>
          <a:p>
            <a:pPr algn="just"/>
            <a:r>
              <a:rPr lang="en-IN" sz="2400" dirty="0" smtClean="0">
                <a:latin typeface="Times New Roman" pitchFamily="18" charset="0"/>
                <a:cs typeface="Times New Roman" pitchFamily="18" charset="0"/>
              </a:rPr>
              <a:t> </a:t>
            </a:r>
            <a:r>
              <a:rPr lang="en-IN" sz="2400" b="1" dirty="0" smtClean="0">
                <a:latin typeface="Times New Roman" pitchFamily="18" charset="0"/>
                <a:cs typeface="Times New Roman" pitchFamily="18" charset="0"/>
              </a:rPr>
              <a:t>1. Over-the-Counter (OTC)</a:t>
            </a:r>
          </a:p>
          <a:p>
            <a:pPr algn="just"/>
            <a:r>
              <a:rPr lang="en-IN" sz="2400" dirty="0" smtClean="0">
                <a:latin typeface="Times New Roman" pitchFamily="18" charset="0"/>
                <a:cs typeface="Times New Roman" pitchFamily="18" charset="0"/>
              </a:rPr>
              <a:t>Over-the-counter (OTC) is a place where buyers and sellers meet to trade bilaterally through consensus. There is no third-party supervisor of a transaction or a central exchange institution to regulate the trade. Assets being traded may not be standardized in terms of quantity, price, or other terms, as is the norm on organized exchanges.</a:t>
            </a:r>
            <a:endParaRPr lang="en-IN" sz="2400" dirty="0">
              <a:latin typeface="Times New Roman" pitchFamily="18" charset="0"/>
              <a:cs typeface="Times New Roman" pitchFamily="18" charset="0"/>
            </a:endParaRPr>
          </a:p>
        </p:txBody>
      </p:sp>
      <p:sp>
        <p:nvSpPr>
          <p:cNvPr id="4" name="Rectangle 3"/>
          <p:cNvSpPr/>
          <p:nvPr/>
        </p:nvSpPr>
        <p:spPr>
          <a:xfrm>
            <a:off x="525904" y="3617585"/>
            <a:ext cx="11456830" cy="1938992"/>
          </a:xfrm>
          <a:prstGeom prst="rect">
            <a:avLst/>
          </a:prstGeom>
        </p:spPr>
        <p:txBody>
          <a:bodyPr wrap="square">
            <a:spAutoFit/>
          </a:bodyPr>
          <a:lstStyle/>
          <a:p>
            <a:pPr algn="just"/>
            <a:r>
              <a:rPr lang="en-IN" sz="2400" b="1" dirty="0" smtClean="0">
                <a:latin typeface="Times New Roman" pitchFamily="18" charset="0"/>
                <a:cs typeface="Times New Roman" pitchFamily="18" charset="0"/>
              </a:rPr>
              <a:t>2. Market Exchanges</a:t>
            </a:r>
          </a:p>
          <a:p>
            <a:pPr algn="just"/>
            <a:r>
              <a:rPr lang="en-IN" sz="2400" dirty="0" smtClean="0">
                <a:latin typeface="Times New Roman" pitchFamily="18" charset="0"/>
                <a:cs typeface="Times New Roman" pitchFamily="18" charset="0"/>
              </a:rPr>
              <a:t>In an organized market exchange, buyers and sellers meet to bid and offer financial instruments and commodities available. Trading can be carried out on an electronic trading platform or a trading floor. Electronic trading platforms have made trading more efficient, where prices are determined instantaneously.</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26014042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5" y="404664"/>
            <a:ext cx="11205061" cy="5447645"/>
          </a:xfrm>
          <a:prstGeom prst="rect">
            <a:avLst/>
          </a:prstGeom>
        </p:spPr>
        <p:txBody>
          <a:bodyPr wrap="square">
            <a:spAutoFit/>
          </a:bodyPr>
          <a:lstStyle/>
          <a:p>
            <a:pPr algn="just"/>
            <a:r>
              <a:rPr lang="en-IN" sz="2400" b="1" dirty="0" smtClean="0">
                <a:latin typeface="Times New Roman" pitchFamily="18" charset="0"/>
                <a:cs typeface="Times New Roman" pitchFamily="18" charset="0"/>
              </a:rPr>
              <a:t>Advantages of Spot Markets</a:t>
            </a:r>
          </a:p>
          <a:p>
            <a:pPr algn="just">
              <a:lnSpc>
                <a:spcPct val="150000"/>
              </a:lnSpc>
              <a:buFont typeface="Arial" pitchFamily="34" charset="0"/>
              <a:buChar char="•"/>
            </a:pPr>
            <a:r>
              <a:rPr lang="en-IN" sz="2400" dirty="0" smtClean="0">
                <a:latin typeface="Times New Roman" pitchFamily="18" charset="0"/>
                <a:cs typeface="Times New Roman" pitchFamily="18" charset="0"/>
              </a:rPr>
              <a:t>Spot markets facilitate trading in a transparent environment, where transactions occur at prevailing prices that are public information and known to all parties. Basically, it is easier to execute spot market contracts.</a:t>
            </a:r>
          </a:p>
          <a:p>
            <a:pPr algn="just">
              <a:lnSpc>
                <a:spcPct val="150000"/>
              </a:lnSpc>
              <a:buFont typeface="Arial" pitchFamily="34" charset="0"/>
              <a:buChar char="•"/>
            </a:pPr>
            <a:r>
              <a:rPr lang="en-IN" sz="2400" dirty="0" smtClean="0">
                <a:latin typeface="Times New Roman" pitchFamily="18" charset="0"/>
                <a:cs typeface="Times New Roman" pitchFamily="18" charset="0"/>
              </a:rPr>
              <a:t>Traders in spot markets can hold and find a better deal if they are not satisfied with current prices and terms.</a:t>
            </a:r>
          </a:p>
          <a:p>
            <a:pPr algn="just">
              <a:lnSpc>
                <a:spcPct val="150000"/>
              </a:lnSpc>
              <a:buFont typeface="Arial" pitchFamily="34" charset="0"/>
              <a:buChar char="•"/>
            </a:pPr>
            <a:r>
              <a:rPr lang="en-IN" sz="2400" dirty="0" smtClean="0">
                <a:latin typeface="Times New Roman" pitchFamily="18" charset="0"/>
                <a:cs typeface="Times New Roman" pitchFamily="18" charset="0"/>
              </a:rPr>
              <a:t>Trades are done and completed on the spot.</a:t>
            </a:r>
          </a:p>
          <a:p>
            <a:pPr algn="just">
              <a:lnSpc>
                <a:spcPct val="150000"/>
              </a:lnSpc>
              <a:buFont typeface="Arial" pitchFamily="34" charset="0"/>
              <a:buChar char="•"/>
            </a:pPr>
            <a:r>
              <a:rPr lang="en-IN" sz="2400" dirty="0" smtClean="0">
                <a:latin typeface="Times New Roman" pitchFamily="18" charset="0"/>
                <a:cs typeface="Times New Roman" pitchFamily="18" charset="0"/>
              </a:rPr>
              <a:t>There may be no minimum capital requirements in spot market transactions compared to some contracts on the futures market that have minimum investment amounts for a single contract.</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117484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4696</Words>
  <Application>Microsoft Office PowerPoint</Application>
  <PresentationFormat>Widescreen</PresentationFormat>
  <Paragraphs>186</Paragraphs>
  <Slides>118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118</vt:i4>
      </vt:variant>
    </vt:vector>
  </HeadingPairs>
  <TitlesOfParts>
    <vt:vector size="125" baseType="lpstr">
      <vt:lpstr>Arial</vt:lpstr>
      <vt:lpstr>Calibri</vt:lpstr>
      <vt:lpstr>Calibri Light</vt:lpstr>
      <vt:lpstr>Times New Roman</vt:lpstr>
      <vt:lpstr>TimesNewRomanPSMT</vt:lpstr>
      <vt:lpstr>Wingdings</vt:lpstr>
      <vt:lpstr>Office Theme</vt:lpstr>
      <vt:lpstr>UNIT-V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116</cp:revision>
  <dcterms:created xsi:type="dcterms:W3CDTF">2023-10-06T08:05:19Z</dcterms:created>
  <dcterms:modified xsi:type="dcterms:W3CDTF">2024-10-22T07:26:58Z</dcterms:modified>
</cp:coreProperties>
</file>